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8" r:id="rId2"/>
    <p:sldId id="303" r:id="rId3"/>
    <p:sldId id="259" r:id="rId4"/>
    <p:sldId id="291" r:id="rId5"/>
    <p:sldId id="257" r:id="rId6"/>
    <p:sldId id="260" r:id="rId7"/>
    <p:sldId id="294" r:id="rId8"/>
    <p:sldId id="265" r:id="rId9"/>
    <p:sldId id="267" r:id="rId10"/>
    <p:sldId id="266" r:id="rId11"/>
    <p:sldId id="271" r:id="rId12"/>
    <p:sldId id="302" r:id="rId13"/>
    <p:sldId id="268" r:id="rId14"/>
    <p:sldId id="269" r:id="rId15"/>
    <p:sldId id="270" r:id="rId16"/>
    <p:sldId id="295" r:id="rId17"/>
    <p:sldId id="256" r:id="rId18"/>
    <p:sldId id="262" r:id="rId19"/>
    <p:sldId id="272" r:id="rId20"/>
    <p:sldId id="273" r:id="rId21"/>
    <p:sldId id="296" r:id="rId22"/>
    <p:sldId id="275" r:id="rId23"/>
    <p:sldId id="276" r:id="rId24"/>
    <p:sldId id="277" r:id="rId25"/>
    <p:sldId id="304" r:id="rId26"/>
    <p:sldId id="274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0" r:id="rId38"/>
    <p:sldId id="301" r:id="rId39"/>
    <p:sldId id="289" r:id="rId40"/>
    <p:sldId id="290" r:id="rId41"/>
    <p:sldId id="264" r:id="rId42"/>
  </p:sldIdLst>
  <p:sldSz cx="14630400" cy="8229600"/>
  <p:notesSz cx="7010400" cy="9296400"/>
  <p:embeddedFontLs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gH4PT3G7PT/05B8EXuiDUrOafI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3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74939" autoAdjust="0"/>
  </p:normalViewPr>
  <p:slideViewPr>
    <p:cSldViewPr snapToGrid="0">
      <p:cViewPr varScale="1">
        <p:scale>
          <a:sx n="69" d="100"/>
          <a:sy n="69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11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78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9FF15-D76E-696E-331F-155D530A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B1A81-3E88-1272-8FDB-C7C4C0C15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6C06A-DF1A-918B-6B46-F251E390C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70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ClrTx/>
              <a:buSzTx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4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0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2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9A26D-9568-A45C-E208-71068395F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6E115-4AF5-FB23-CDE8-1601FA443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696DA-293B-CF08-CCE6-E46FE1FF6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85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7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68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8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B1142-BF82-D3BC-F8FA-DA8ABF22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01F96-24C0-F607-251A-4F50D918C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C91A4-AA0B-9303-D379-B6275239E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899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99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97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685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>
          <a:extLst>
            <a:ext uri="{FF2B5EF4-FFF2-40B4-BE49-F238E27FC236}">
              <a16:creationId xmlns:a16="http://schemas.microsoft.com/office/drawing/2014/main" id="{5B57AACF-FA12-9F0B-BE6E-80CDBB779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>
            <a:extLst>
              <a:ext uri="{FF2B5EF4-FFF2-40B4-BE49-F238E27FC236}">
                <a16:creationId xmlns:a16="http://schemas.microsoft.com/office/drawing/2014/main" id="{F3DD9CF2-7BBF-A3B0-2EE5-D1A725105F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AAE7D390-FE08-733C-1804-07A9F2BFD2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332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450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13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25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96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98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62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16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12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78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571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13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9FC30282-575B-FAF4-C547-B36683BD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117A7CA5-7C7F-3672-8021-366964DF2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56763C9F-3971-3475-4DBB-6518FF25FA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3342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8DEF9-979B-8B55-8BE2-685CAC607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A54E9-37F5-6418-4AF1-E12870367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34F40-AE03-7AA3-603A-1E6A3EE2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61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56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90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2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5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/>
          <p:nvPr/>
        </p:nvSpPr>
        <p:spPr>
          <a:xfrm>
            <a:off x="-42334" y="5142772"/>
            <a:ext cx="14715068" cy="3095699"/>
          </a:xfrm>
          <a:prstGeom prst="rect">
            <a:avLst/>
          </a:prstGeom>
          <a:solidFill>
            <a:srgbClr val="C93E9E"/>
          </a:solidFill>
          <a:ln>
            <a:noFill/>
          </a:ln>
          <a:effectLst>
            <a:outerShdw blurRad="381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394853" y="6243637"/>
            <a:ext cx="10972801" cy="148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" name="Google Shape;14;p11" descr="TheNAFEMshow25-FullColor-Date.png"/>
          <p:cNvPicPr preferRelativeResize="0"/>
          <p:nvPr/>
        </p:nvPicPr>
        <p:blipFill rotWithShape="1">
          <a:blip r:embed="rId2">
            <a:alphaModFix/>
          </a:blip>
          <a:srcRect t="2546" b="2545"/>
          <a:stretch/>
        </p:blipFill>
        <p:spPr>
          <a:xfrm>
            <a:off x="9406442" y="686094"/>
            <a:ext cx="4571406" cy="2126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11"/>
          <p:cNvGrpSpPr/>
          <p:nvPr/>
        </p:nvGrpSpPr>
        <p:grpSpPr>
          <a:xfrm>
            <a:off x="-11" y="4258269"/>
            <a:ext cx="14630419" cy="917644"/>
            <a:chOff x="-1" y="-1"/>
            <a:chExt cx="14630416" cy="917642"/>
          </a:xfrm>
        </p:grpSpPr>
        <p:pic>
          <p:nvPicPr>
            <p:cNvPr id="16" name="Google Shape;16;p11" descr="pattern-color-navy-comb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-1"/>
              <a:ext cx="7318223" cy="917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11" descr="pattern-color-navy-comb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12193" y="-1"/>
              <a:ext cx="7318222" cy="9176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10122946" y="7452783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998537" y="2051050"/>
            <a:ext cx="12619040" cy="342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>
            <a:off x="998537" y="5507037"/>
            <a:ext cx="12619040" cy="180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>
  <p:cSld name="Comparis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>
            <a:spLocks noGrp="1"/>
          </p:cNvSpPr>
          <p:nvPr>
            <p:ph type="title"/>
          </p:nvPr>
        </p:nvSpPr>
        <p:spPr>
          <a:xfrm>
            <a:off x="1008062" y="438150"/>
            <a:ext cx="12619040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body" idx="1"/>
          </p:nvPr>
        </p:nvSpPr>
        <p:spPr>
          <a:xfrm>
            <a:off x="1008062" y="2017713"/>
            <a:ext cx="6189665" cy="98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body" idx="2"/>
          </p:nvPr>
        </p:nvSpPr>
        <p:spPr>
          <a:xfrm>
            <a:off x="7407275" y="2017713"/>
            <a:ext cx="6219825" cy="98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 txBox="1">
            <a:spLocks noGrp="1"/>
          </p:cNvSpPr>
          <p:nvPr>
            <p:ph type="title"/>
          </p:nvPr>
        </p:nvSpPr>
        <p:spPr>
          <a:xfrm>
            <a:off x="1008062" y="549275"/>
            <a:ext cx="4718052" cy="19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body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2"/>
          </p:nvPr>
        </p:nvSpPr>
        <p:spPr>
          <a:xfrm>
            <a:off x="1008059" y="2468563"/>
            <a:ext cx="4718056" cy="457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>
            <a:spLocks noGrp="1"/>
          </p:cNvSpPr>
          <p:nvPr>
            <p:ph type="title"/>
          </p:nvPr>
        </p:nvSpPr>
        <p:spPr>
          <a:xfrm>
            <a:off x="1008062" y="549275"/>
            <a:ext cx="4718052" cy="19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>
            <a:spLocks noGrp="1"/>
          </p:cNvSpPr>
          <p:nvPr>
            <p:ph type="pic" idx="2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7"/>
          <p:cNvSpPr txBox="1">
            <a:spLocks noGrp="1"/>
          </p:cNvSpPr>
          <p:nvPr>
            <p:ph type="body" idx="1"/>
          </p:nvPr>
        </p:nvSpPr>
        <p:spPr>
          <a:xfrm>
            <a:off x="1008062" y="2468563"/>
            <a:ext cx="4718052" cy="457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/>
          <p:nvPr/>
        </p:nvSpPr>
        <p:spPr>
          <a:xfrm>
            <a:off x="-42334" y="5156198"/>
            <a:ext cx="14715068" cy="3095699"/>
          </a:xfrm>
          <a:prstGeom prst="rect">
            <a:avLst/>
          </a:prstGeom>
          <a:solidFill>
            <a:srgbClr val="08B5F2"/>
          </a:solidFill>
          <a:ln>
            <a:noFill/>
          </a:ln>
          <a:effectLst>
            <a:outerShdw blurRad="381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394853" y="6243637"/>
            <a:ext cx="10972801" cy="148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12" descr="TheNAFEMshow25-FullColor-Date.png"/>
          <p:cNvPicPr preferRelativeResize="0"/>
          <p:nvPr/>
        </p:nvPicPr>
        <p:blipFill rotWithShape="1">
          <a:blip r:embed="rId2">
            <a:alphaModFix/>
          </a:blip>
          <a:srcRect t="2546" b="2545"/>
          <a:stretch/>
        </p:blipFill>
        <p:spPr>
          <a:xfrm>
            <a:off x="9406442" y="686094"/>
            <a:ext cx="4571406" cy="2126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12"/>
          <p:cNvGrpSpPr/>
          <p:nvPr/>
        </p:nvGrpSpPr>
        <p:grpSpPr>
          <a:xfrm>
            <a:off x="-10" y="4258269"/>
            <a:ext cx="14630416" cy="917644"/>
            <a:chOff x="-1" y="-1"/>
            <a:chExt cx="14630414" cy="917642"/>
          </a:xfrm>
        </p:grpSpPr>
        <p:pic>
          <p:nvPicPr>
            <p:cNvPr id="24" name="Google Shape;24;p12" descr="pattern-color-navy-comb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-1"/>
              <a:ext cx="7318222" cy="917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12" descr="pattern-color-navy-comb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12192" y="-1"/>
              <a:ext cx="7318221" cy="9176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10122946" y="7452783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1828799" y="4305196"/>
            <a:ext cx="10972804" cy="196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32533"/>
              </a:buClr>
              <a:buSzPts val="6600"/>
              <a:buFont typeface="Arial"/>
              <a:buNone/>
              <a:defRPr sz="6600" b="1">
                <a:solidFill>
                  <a:srgbClr val="032533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32533"/>
              </a:buClr>
              <a:buSzPts val="6600"/>
              <a:buFont typeface="Arial"/>
              <a:buNone/>
              <a:defRPr sz="6600" b="1">
                <a:solidFill>
                  <a:srgbClr val="032533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32533"/>
              </a:buClr>
              <a:buSzPts val="6600"/>
              <a:buFont typeface="Arial"/>
              <a:buNone/>
              <a:defRPr sz="6600" b="1">
                <a:solidFill>
                  <a:srgbClr val="032533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32533"/>
              </a:buClr>
              <a:buSzPts val="6600"/>
              <a:buFont typeface="Arial"/>
              <a:buNone/>
              <a:defRPr sz="6600" b="1">
                <a:solidFill>
                  <a:srgbClr val="032533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32533"/>
              </a:buClr>
              <a:buSzPts val="6600"/>
              <a:buFont typeface="Arial"/>
              <a:buNone/>
              <a:defRPr sz="6600" b="1">
                <a:solidFill>
                  <a:srgbClr val="032533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13" descr="TheNAFEMshow25-FullColor-Date.png"/>
          <p:cNvPicPr preferRelativeResize="0"/>
          <p:nvPr/>
        </p:nvPicPr>
        <p:blipFill rotWithShape="1">
          <a:blip r:embed="rId2">
            <a:alphaModFix/>
          </a:blip>
          <a:srcRect t="2546" b="2545"/>
          <a:stretch/>
        </p:blipFill>
        <p:spPr>
          <a:xfrm>
            <a:off x="4325646" y="877210"/>
            <a:ext cx="5978996" cy="278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3" descr="pattern-color-navy-comb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95099"/>
            <a:ext cx="14630400" cy="1834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13536706" y="7671860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Pink">
  <p:cSld name="Title and Content - Pi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731519" y="369184"/>
            <a:ext cx="12347089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1"/>
          </p:nvPr>
        </p:nvSpPr>
        <p:spPr>
          <a:xfrm>
            <a:off x="731519" y="2402065"/>
            <a:ext cx="13192465" cy="505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13702868" y="7585690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- Orange">
  <p:cSld name="Title and Content - Orang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D67F7E-5446-E03E-A885-05DBF7F19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73929" y="0"/>
            <a:ext cx="18994564" cy="2115776"/>
          </a:xfrm>
          <a:prstGeom prst="rect">
            <a:avLst/>
          </a:prstGeom>
        </p:spPr>
      </p:pic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731519" y="357309"/>
            <a:ext cx="13167364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731519" y="2402065"/>
            <a:ext cx="13192465" cy="505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13702868" y="7585690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15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7279" y="189949"/>
            <a:ext cx="3580575" cy="175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- Blue">
  <p:cSld name="Title and Content - Blu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66068" y="0"/>
            <a:ext cx="18962536" cy="211577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731519" y="357309"/>
            <a:ext cx="13167364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731519" y="2402065"/>
            <a:ext cx="13192465" cy="505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13702868" y="7585690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16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7279" y="189949"/>
            <a:ext cx="3580575" cy="175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- Navy">
  <p:cSld name="Title and Content - Nav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94501" y="0"/>
            <a:ext cx="19019402" cy="211577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731519" y="357309"/>
            <a:ext cx="13167364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1"/>
          </p:nvPr>
        </p:nvSpPr>
        <p:spPr>
          <a:xfrm>
            <a:off x="731519" y="2402065"/>
            <a:ext cx="13192465" cy="505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13702868" y="7585690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17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7279" y="189949"/>
            <a:ext cx="3580575" cy="175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/>
          <p:nvPr/>
        </p:nvSpPr>
        <p:spPr>
          <a:xfrm>
            <a:off x="-42334" y="5156198"/>
            <a:ext cx="14715068" cy="3095699"/>
          </a:xfrm>
          <a:prstGeom prst="rect">
            <a:avLst/>
          </a:prstGeom>
          <a:solidFill>
            <a:srgbClr val="00325B"/>
          </a:solidFill>
          <a:ln>
            <a:noFill/>
          </a:ln>
          <a:effectLst>
            <a:outerShdw blurRad="381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9" name="Google Shape;59;p19"/>
          <p:cNvGrpSpPr/>
          <p:nvPr/>
        </p:nvGrpSpPr>
        <p:grpSpPr>
          <a:xfrm>
            <a:off x="-6" y="4258269"/>
            <a:ext cx="14630409" cy="917644"/>
            <a:chOff x="-1" y="-1"/>
            <a:chExt cx="14630408" cy="917642"/>
          </a:xfrm>
        </p:grpSpPr>
        <p:pic>
          <p:nvPicPr>
            <p:cNvPr id="60" name="Google Shape;60;p19" descr="pattern-color-navy-comb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" y="-1"/>
              <a:ext cx="7318219" cy="917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9" descr="pattern-color-navy-comb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2188" y="-1"/>
              <a:ext cx="7318219" cy="9176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19" descr="TheNAFEMshow25-FullColor-Date.png"/>
          <p:cNvPicPr preferRelativeResize="0"/>
          <p:nvPr/>
        </p:nvPicPr>
        <p:blipFill rotWithShape="1">
          <a:blip r:embed="rId3">
            <a:alphaModFix/>
          </a:blip>
          <a:srcRect t="2546" b="2545"/>
          <a:stretch/>
        </p:blipFill>
        <p:spPr>
          <a:xfrm>
            <a:off x="9406442" y="686094"/>
            <a:ext cx="4571406" cy="212697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9"/>
          <p:cNvSpPr txBox="1">
            <a:spLocks noGrp="1"/>
          </p:cNvSpPr>
          <p:nvPr>
            <p:ph type="sldNum" idx="12"/>
          </p:nvPr>
        </p:nvSpPr>
        <p:spPr>
          <a:xfrm>
            <a:off x="10122946" y="7452783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1006475" y="457200"/>
            <a:ext cx="12617450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body" idx="1"/>
          </p:nvPr>
        </p:nvSpPr>
        <p:spPr>
          <a:xfrm>
            <a:off x="1006475" y="2190750"/>
            <a:ext cx="12617450" cy="5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13365309" y="77228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7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0" descr="pattern-color-pink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2173929" y="0"/>
            <a:ext cx="18978259" cy="2115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731519" y="398085"/>
            <a:ext cx="12347089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731519" y="2402065"/>
            <a:ext cx="13192465" cy="505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sldNum" idx="12"/>
          </p:nvPr>
        </p:nvSpPr>
        <p:spPr>
          <a:xfrm>
            <a:off x="13702868" y="7585690"/>
            <a:ext cx="362175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0" descr="A black and white logo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410531" y="208635"/>
            <a:ext cx="3580575" cy="17505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AFEM@onpeak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henafemshow.or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sldNum" idx="4294967295"/>
          </p:nvPr>
        </p:nvSpPr>
        <p:spPr>
          <a:xfrm>
            <a:off x="13646128" y="7671858"/>
            <a:ext cx="252749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</a:t>
            </a:fld>
            <a:endParaRPr/>
          </a:p>
        </p:txBody>
      </p:sp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>
            <a:off x="1828798" y="4114800"/>
            <a:ext cx="10972804" cy="196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 fontScale="92500" lnSpcReduction="20000"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Everything You Need to Know as a First-Time Attendee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February 13, 2025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endParaRPr lang="en-US" sz="4000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endParaRPr lang="en-US" sz="4000" b="1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533"/>
              </a:buClr>
              <a:buSzPts val="5700"/>
              <a:buNone/>
            </a:pPr>
            <a:endParaRPr sz="5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A856-D02D-19E2-6D27-B5685EAB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U.S. CULINARY OPEN (Booth #6614)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0FC0D-4E58-21A8-A304-AA4AA9562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>
              <a:spcAft>
                <a:spcPts val="1500"/>
              </a:spcAft>
            </a:pP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Helvetica-Regular"/>
              </a:rPr>
              <a:t>The competition is an open format, allowing chefs to showcase their diverse styles of cuisine and their skills after years of training and cooking. </a:t>
            </a:r>
          </a:p>
          <a:p>
            <a:pPr algn="l">
              <a:spcAft>
                <a:spcPts val="1500"/>
              </a:spcAft>
            </a:pP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Helvetica-Regular"/>
              </a:rPr>
              <a:t>Chefs given three hours to execute three courses, five servings each (appetizer, vegetarian entrée, certified angus beef entrée) </a:t>
            </a:r>
          </a:p>
          <a:p>
            <a:pPr algn="l">
              <a:spcAft>
                <a:spcPts val="1500"/>
              </a:spcAft>
            </a:pP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Helvetica-Regular"/>
              </a:rPr>
              <a:t>Competition activities will be held over three days in Hall C: Booth #6614.</a:t>
            </a:r>
          </a:p>
          <a:p>
            <a:pPr algn="l">
              <a:spcBef>
                <a:spcPts val="375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Helvetica-Regular"/>
              </a:rPr>
              <a:t>Feb. 26: Competition Day 1 (Two sessions per day)</a:t>
            </a:r>
          </a:p>
          <a:p>
            <a:pPr algn="l">
              <a:spcBef>
                <a:spcPts val="375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Helvetica-Regular"/>
              </a:rPr>
              <a:t>Feb. 27: Competition Day 2 (Two sessions per day)</a:t>
            </a:r>
          </a:p>
          <a:p>
            <a:pPr algn="l">
              <a:spcBef>
                <a:spcPts val="375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Helvetica-Regular"/>
              </a:rPr>
              <a:t>Feb. 28: Winners announced!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2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3D8D-A198-99B3-D3B4-CF063307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FIRST-TIMER ORIENTATION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99E67-23E7-8D05-17EB-08572CA62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53138" indent="-571500"/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marL="653138" indent="-571500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@CenterStage</a:t>
            </a:r>
          </a:p>
          <a:p>
            <a:pPr marL="653138" indent="-571500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Wednesday, Feb. 26</a:t>
            </a:r>
          </a:p>
          <a:p>
            <a:pPr marL="653138" indent="-571500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9:45 – 10:15 a.m.</a:t>
            </a:r>
          </a:p>
          <a:p>
            <a:pPr marL="653138" indent="-571500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Meet other first-timers!</a:t>
            </a:r>
          </a:p>
          <a:p>
            <a:pPr marL="653138" indent="-571500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Pick-up your button at registration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61CCD-5C69-7322-4AA1-47ED99691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950" y="2659544"/>
            <a:ext cx="4368949" cy="42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92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27C7E-343D-AD17-34F0-19BE85AB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BF93-3DE8-8E29-4F5A-672D97B6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CONNECTING WITH PRODUCTS/</a:t>
            </a:r>
            <a:br>
              <a:rPr lang="en-US" dirty="0"/>
            </a:br>
            <a:r>
              <a:rPr lang="en-US" dirty="0"/>
              <a:t>EXHIBITORS OF INTEREST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76061-6BC2-C81A-4162-F58DE2C5B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2402065"/>
            <a:ext cx="5412106" cy="5058606"/>
          </a:xfrm>
        </p:spPr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Traditional badge scanning lead retrieval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Attendee-driven lead retrieval (ADLR)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Download the app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hand holding a phone with a qr code&#10;&#10;AI-generated content may be incorrect.">
            <a:extLst>
              <a:ext uri="{FF2B5EF4-FFF2-40B4-BE49-F238E27FC236}">
                <a16:creationId xmlns:a16="http://schemas.microsoft.com/office/drawing/2014/main" id="{247E192B-C62F-87BE-2AE6-3CA7EABF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92" y="2818335"/>
            <a:ext cx="4209716" cy="4226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C5603-8DD0-DE24-22F6-38E2F74A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649" y="5129149"/>
            <a:ext cx="3026581" cy="11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4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1DD9-58E3-CB23-D9A4-D7FBF82B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SPECIALITY AREAS</a:t>
            </a:r>
            <a:br>
              <a:rPr lang="en-US" dirty="0"/>
            </a:br>
            <a:r>
              <a:rPr lang="en-US" dirty="0"/>
              <a:t>ON EXHIBIT FLOOR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788B4-1002-9056-1552-FB7D30983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NAFEM Booth (Booth #5940)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Headshot Lounge (Booth #4750)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Show Floor Lounges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96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EC38-3D47-6E49-E189-CBE7AC54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4243C-2E8E-B4C8-A6AC-22BE73B4E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Feb. 27</a:t>
            </a:r>
          </a:p>
          <a:p>
            <a:pPr marL="1028672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9 a.m.</a:t>
            </a:r>
          </a:p>
          <a:p>
            <a:pPr marL="0" indent="0">
              <a:buNone/>
              <a:defRPr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Friday, Feb. 28		 </a:t>
            </a:r>
          </a:p>
          <a:p>
            <a:pPr marL="1028672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9 a.m.</a:t>
            </a:r>
          </a:p>
          <a:p>
            <a:pPr marL="0" indent="0">
              <a:buNone/>
              <a:defRPr/>
            </a:pPr>
            <a:endParaRPr lang="en-US" altLang="en-US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Access</a:t>
            </a:r>
            <a:endParaRPr lang="en-US" altLang="en-US" sz="3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031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Channel: buying groups, consultants, dealers, service agents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3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9070-5F2A-5752-7BC8-D6C25FA6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D5B91-5D4A-0387-ED21-758F015A5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53110" lvl="1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Kick-Off Party = $40/ticket</a:t>
            </a:r>
          </a:p>
          <a:p>
            <a:pPr marL="187772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Tuesday, Feb. 25       </a:t>
            </a:r>
          </a:p>
          <a:p>
            <a:pPr marL="187772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GWCC Hall B1</a:t>
            </a:r>
          </a:p>
          <a:p>
            <a:pPr marL="187772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6:30 – 8:30 p.m.</a:t>
            </a:r>
          </a:p>
          <a:p>
            <a:pPr marL="187772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Purchase tickets through your registration dashboard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68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876BC-8C94-F94D-7D1E-BA333EB6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786A-167D-6923-800D-33A67EC8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DFF1D-0A4D-079C-B8E4-4975CF01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81638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NAFEM Party </a:t>
            </a:r>
          </a:p>
          <a:p>
            <a:pPr marL="1306249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Thursday, Feb. 27</a:t>
            </a:r>
          </a:p>
          <a:p>
            <a:pPr marL="1306249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Featuring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OneRepublic</a:t>
            </a:r>
          </a:p>
          <a:p>
            <a:pPr marL="1306249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Mercedes Benz Stadium</a:t>
            </a:r>
          </a:p>
          <a:p>
            <a:pPr marL="1306249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Two ticket options</a:t>
            </a:r>
          </a:p>
          <a:p>
            <a:pPr marL="187772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VIP Experience: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SOLD OUT</a:t>
            </a:r>
          </a:p>
          <a:p>
            <a:pPr marL="2530831" lvl="3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 7:00 – 11 p.m.</a:t>
            </a:r>
          </a:p>
          <a:p>
            <a:pPr marL="187772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Concert-Only: $100</a:t>
            </a:r>
          </a:p>
          <a:p>
            <a:pPr marL="2530831" lvl="3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9 – 11 p.m.</a:t>
            </a:r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B58C29-7F9E-1393-133B-756817EC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71" y="2402065"/>
            <a:ext cx="4662487" cy="528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8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>
            <a:spLocks noGrp="1"/>
          </p:cNvSpPr>
          <p:nvPr>
            <p:ph type="subTitle" idx="4294967295"/>
          </p:nvPr>
        </p:nvSpPr>
        <p:spPr>
          <a:xfrm>
            <a:off x="394853" y="5529943"/>
            <a:ext cx="9516635" cy="229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51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ONSITE DETAILS</a:t>
            </a:r>
            <a:endParaRPr sz="5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 descr="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1488" y="3613079"/>
            <a:ext cx="3803952" cy="386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 LOCATION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Georgia World Congress Center (GWCC)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285 Andrew Young International Blvd NW, Atlanta, GA 30313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B/C Buildings </a:t>
            </a:r>
            <a:endParaRPr sz="2800" b="0" i="0" u="none" strike="noStrike" cap="none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9B8-C08D-6378-5348-E6B5B4CD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BADGE PICK-UP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B4752-159F-B9B4-4A2C-2C6E06F68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19" y="2402065"/>
            <a:ext cx="6583681" cy="5058606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There are three locations to pick up your badge:</a:t>
            </a:r>
          </a:p>
          <a:p>
            <a:pPr marL="938860" lvl="1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Airport –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limited times </a:t>
            </a:r>
          </a:p>
          <a:p>
            <a:pPr marL="1396060" lvl="2" indent="-285750"/>
            <a:r>
              <a:rPr lang="en-US" sz="24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Take plane train to domestic baggage claim, head up escalators, next to Currency Exchange  </a:t>
            </a:r>
          </a:p>
          <a:p>
            <a:pPr marL="938860" lvl="1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Hotel –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limited times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Signia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By Hilton, Hilton Atlanta, Westin Peachtree Plaza, Atlanta Marriott Marquis only)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938860" lvl="1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GWCC – Building B Registration Hall</a:t>
            </a:r>
            <a:endParaRPr lang="en-US" sz="3600" dirty="0"/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095073-DF04-F9C4-2267-EF6818271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271708"/>
              </p:ext>
            </p:extLst>
          </p:nvPr>
        </p:nvGraphicFramePr>
        <p:xfrm>
          <a:off x="8438132" y="3254935"/>
          <a:ext cx="5259396" cy="3332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9698">
                  <a:extLst>
                    <a:ext uri="{9D8B030D-6E8A-4147-A177-3AD203B41FA5}">
                      <a16:colId xmlns:a16="http://schemas.microsoft.com/office/drawing/2014/main" val="577815100"/>
                    </a:ext>
                  </a:extLst>
                </a:gridCol>
                <a:gridCol w="2629698">
                  <a:extLst>
                    <a:ext uri="{9D8B030D-6E8A-4147-A177-3AD203B41FA5}">
                      <a16:colId xmlns:a16="http://schemas.microsoft.com/office/drawing/2014/main" val="3726167111"/>
                    </a:ext>
                  </a:extLst>
                </a:gridCol>
              </a:tblGrid>
              <a:tr h="5260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Georgia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Wold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Congress Center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73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305429"/>
                  </a:ext>
                </a:extLst>
              </a:tr>
              <a:tr h="526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936464"/>
                  </a:ext>
                </a:extLst>
              </a:tr>
              <a:tr h="526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Tuesday, Feb. 25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31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Noon 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8 p.m.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73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510938"/>
                  </a:ext>
                </a:extLst>
              </a:tr>
              <a:tr h="526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Wednesday, Feb. 26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a.m. – 5 p.m.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94155"/>
                  </a:ext>
                </a:extLst>
              </a:tr>
              <a:tr h="5194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Thursday, Feb.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73E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31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a.m. – 5 p.m.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581186"/>
                  </a:ext>
                </a:extLst>
              </a:tr>
              <a:tr h="70848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Friday, Feb. 28</a:t>
                      </a:r>
                    </a:p>
                  </a:txBody>
                  <a:tcPr>
                    <a:solidFill>
                      <a:srgbClr val="C73E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31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a.m. – 3 p.m.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73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031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08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4036-EE79-6428-D2E7-1C43C7241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B7F5B-914A-A5D6-E891-74E2A717E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							Buffy Levy</a:t>
            </a:r>
          </a:p>
          <a:p>
            <a:pPr marL="114300" indent="0">
              <a:buNone/>
            </a:pPr>
            <a:r>
              <a:rPr lang="en-US" dirty="0"/>
              <a:t>							Director, Shows</a:t>
            </a:r>
          </a:p>
          <a:p>
            <a:pPr marL="114300" indent="0">
              <a:buNone/>
            </a:pPr>
            <a:r>
              <a:rPr lang="en-US" dirty="0"/>
              <a:t>							NAFEM</a:t>
            </a:r>
          </a:p>
        </p:txBody>
      </p:sp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276DA8F-417E-0D96-28A7-6135B54EA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826" y="2925722"/>
            <a:ext cx="3710609" cy="37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0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CC5E-5276-A9F2-075C-1CA74105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HOTEL ACCOMODATIONS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0803B-7776-C9DB-CE7E-F567B22B3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hotel room reservations at thenafemshow.org</a:t>
            </a:r>
          </a:p>
          <a:p>
            <a:r>
              <a:rPr lang="en-US" dirty="0"/>
              <a:t>Rooms subject to availability and best available rate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onPeak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+1.855.203.6329 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NAFEM@onpeak.com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89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91184-207E-DB94-A499-FC2C6645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27C4-CF3E-A4E8-FD61-B949D1E1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SHUTTLE BUS SERVICE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8E9922-BDD7-6EDD-0E44-FD51E98A2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Shuttle Schedule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Tuesday, Feb. 25	     		11:30 a.m. – 9:00 p.m.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Wednesday, Feb. 26			6:30 a.m. – 5:30 p.m.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Thursday, Feb. 27			6:30 a.m. – 5:30 p.m.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Friday, Feb. 28	   			6:30 a.m. – 3:30 p.m.</a:t>
            </a:r>
          </a:p>
          <a:p>
            <a:pPr marL="195910" indent="0">
              <a:buNone/>
            </a:pPr>
            <a:r>
              <a:rPr lang="en-US" sz="3000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Shuttle Logistics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Running every 20 minutes 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Embassy Suites Centennial Olympic Park, Hilton Garden Inn, Hyatt Place Centennial Olympic Park, Omni and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Signia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by Hilton are all within walking distance to GWCC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NAFEM Party – shuttles will run to all hotels apart from the SIGNIA by Hilton and the Omni.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9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16FF-449B-CDA8-0641-7FB4411B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PARKING </a:t>
            </a:r>
            <a:br>
              <a:rPr lang="en-US" dirty="0"/>
            </a:br>
            <a:r>
              <a:rPr lang="en-US" u="sng" dirty="0"/>
              <a:t>gwcc.parkingguide.com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1430B-B876-D786-CDFB-66B9DDF7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5" y="2390761"/>
            <a:ext cx="10640618" cy="5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42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D1DC-27BB-3F88-B598-24B81EF6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RECCOMMENDED ATTIRE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A8848-4D0B-0AB1-3EFA-6F12CBEA5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Kick-Off Party (Tuesday) = casual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Show Floor (Wednesday – Friday) = business casual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The NAFEM Party (Thursday) = casual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5492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22FC-FB31-5F91-E7A8-63B0994C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WIFI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E215F3-49E7-9FBC-D285-4E934B7E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Georgia World Congress Center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Show floor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All meeting rooms and public spaces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Network = 25NAFEM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35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E27F1415-EDEA-A01D-E155-4C28FEA6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>
            <a:extLst>
              <a:ext uri="{FF2B5EF4-FFF2-40B4-BE49-F238E27FC236}">
                <a16:creationId xmlns:a16="http://schemas.microsoft.com/office/drawing/2014/main" id="{0884FD6C-7D67-3189-C623-44C5FC1FAC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dirty="0"/>
              <a:t>HOSTED BUYER PROGRAM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>
            <a:extLst>
              <a:ext uri="{FF2B5EF4-FFF2-40B4-BE49-F238E27FC236}">
                <a16:creationId xmlns:a16="http://schemas.microsoft.com/office/drawing/2014/main" id="{9120C373-2059-D13E-806C-D04F0CFCA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Badge pick-up (airport, hotel or GWCC)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/>
              <a:t>Badge + Networking Event tickets</a:t>
            </a:r>
          </a:p>
          <a:p>
            <a:pPr marL="457200" lvl="1" indent="0">
              <a:buNone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Check in at Hosted Buyer Lounge – Room B214 (level 2)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/>
              <a:t>Each show day, pick-up meeting card log to record meetings with exhibitors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Breakfast, lunch and snacks available daily in lounge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/>
              <a:t>Lounge staffed by our concierge starting Tuesday, Feb. 25 at noon</a:t>
            </a:r>
            <a:endParaRPr b="0" i="0" u="none" strike="noStrike" cap="none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11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8CFF-EA16-CA58-7E1E-DCE9BE50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637DF3-446E-AA7B-69C6-D6A8C752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>
            <a:normAutofit/>
          </a:bodyPr>
          <a:lstStyle/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Wheelchairs/scooters</a:t>
            </a:r>
          </a:p>
          <a:p>
            <a:pPr marL="1681810" lvl="2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Wheelchairs available at GWCC Information Desks</a:t>
            </a:r>
          </a:p>
          <a:p>
            <a:pPr marL="1681810" lvl="2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Scooters through Mobility Georgia</a:t>
            </a:r>
          </a:p>
          <a:p>
            <a:pPr marL="2139010" lvl="3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Mobility/Georgia.com/conventions or +1.470.357.6130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Luggage check: B401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Mother’s room/wellness room:</a:t>
            </a:r>
          </a:p>
          <a:p>
            <a:pPr marL="1681810" lvl="2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Building B near escalator on Level 4</a:t>
            </a:r>
          </a:p>
          <a:p>
            <a:pPr marL="1681810" lvl="2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Building A across from Sidney Marcus Auditorium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Charging stations &amp;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wayfinders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44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73541-6460-3D3E-38CA-5243E8246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PLANNING FOR YOUR VISIT</a:t>
            </a:r>
          </a:p>
        </p:txBody>
      </p:sp>
    </p:spTree>
    <p:extLst>
      <p:ext uri="{BB962C8B-B14F-4D97-AF65-F5344CB8AC3E}">
        <p14:creationId xmlns:p14="http://schemas.microsoft.com/office/powerpoint/2010/main" val="227356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5E1802-BB74-0534-05BE-450E3DBD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NAFEM SHOW APP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128C4DA-B88A-E9B3-981F-9788FABF4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Mobile show app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Downloadable in Apple Store or Google Play</a:t>
            </a:r>
          </a:p>
          <a:p>
            <a:r>
              <a:rPr lang="en-US" dirty="0"/>
              <a:t>Used to navigate the show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545B3-464D-0E8A-9BEF-CBD858A47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415" y="4519363"/>
            <a:ext cx="2895600" cy="2228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870C5-5387-6CB0-A1D1-2CDB1D445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530" y="2870708"/>
            <a:ext cx="2134311" cy="22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8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625828-AE09-B593-0DC5-B1029555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NAFEM SHOW APP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86F24D-353A-67BC-2E06-4608B59E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27" y="2172125"/>
            <a:ext cx="2810933" cy="609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9">
            <a:extLst>
              <a:ext uri="{FF2B5EF4-FFF2-40B4-BE49-F238E27FC236}">
                <a16:creationId xmlns:a16="http://schemas.microsoft.com/office/drawing/2014/main" id="{D869E075-68EE-08E6-35FB-8906CF49D068}"/>
              </a:ext>
            </a:extLst>
          </p:cNvPr>
          <p:cNvSpPr/>
          <p:nvPr/>
        </p:nvSpPr>
        <p:spPr>
          <a:xfrm>
            <a:off x="1354667" y="5084043"/>
            <a:ext cx="923209" cy="55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5310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EA9B456E-D9E0-00E9-CC50-F952DA57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28" y="2172126"/>
            <a:ext cx="2810933" cy="609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12D743-CB5C-D908-5FD1-0C7CCA63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62" y="2172125"/>
            <a:ext cx="2810932" cy="614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8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title"/>
          </p:nvPr>
        </p:nvSpPr>
        <p:spPr>
          <a:xfrm>
            <a:off x="731515" y="357308"/>
            <a:ext cx="12347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731519" y="2402063"/>
            <a:ext cx="13192465" cy="505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endParaRPr lang="en-US" sz="2800" b="0" i="0" u="none" strike="noStrike" cap="none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/>
              <a:t>Welcome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800" b="0" i="0" u="none" strike="noStrike" cap="none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Show Features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/>
              <a:t>Onsite Details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800" b="0" i="0" u="none" strike="noStrike" cap="none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Planning For Your Visit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/>
              <a:t>While in Atlanta </a:t>
            </a:r>
            <a:endParaRPr sz="2800" b="0" i="0" u="none" strike="noStrike" cap="none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sldNum" idx="4294967295"/>
          </p:nvPr>
        </p:nvSpPr>
        <p:spPr>
          <a:xfrm>
            <a:off x="13812293" y="7585688"/>
            <a:ext cx="252749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</a:pPr>
            <a:fld id="{00000000-1234-1234-1234-123412341234}" type="slidenum">
              <a:rPr lang="en-US" sz="1700">
                <a:solidFill>
                  <a:srgbClr val="888888"/>
                </a:solidFill>
              </a:rPr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3BECF6-EC44-3C3D-03D4-675C349B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NAFEM SHOW APP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E8D0C3-413B-AFDD-9E1D-62E6EF28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10" y="2134570"/>
            <a:ext cx="2840182" cy="61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ECCDDD5-764F-D2F7-88DB-03D6CD4A3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24"/>
          <a:stretch/>
        </p:blipFill>
        <p:spPr bwMode="auto">
          <a:xfrm>
            <a:off x="7751619" y="2273117"/>
            <a:ext cx="3891966" cy="446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17F94F-D688-2597-639A-2044A514693C}"/>
              </a:ext>
            </a:extLst>
          </p:cNvPr>
          <p:cNvSpPr/>
          <p:nvPr/>
        </p:nvSpPr>
        <p:spPr>
          <a:xfrm>
            <a:off x="3091884" y="3283527"/>
            <a:ext cx="748146" cy="720436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F036D0-899A-9CED-424A-CBCBFA975D71}"/>
              </a:ext>
            </a:extLst>
          </p:cNvPr>
          <p:cNvSpPr/>
          <p:nvPr/>
        </p:nvSpPr>
        <p:spPr>
          <a:xfrm>
            <a:off x="7751619" y="4003962"/>
            <a:ext cx="748146" cy="720436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42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ED88-AFC0-5468-811C-B941CD2C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NAFEM SHOW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DEBB0-B266-94A0-A664-1469AF2FD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Exhibit Hall Floorplan</a:t>
            </a:r>
          </a:p>
          <a:p>
            <a:r>
              <a:rPr lang="en-US" dirty="0"/>
              <a:t>WHAT’S HOT! WHAT’S COOL!™ products</a:t>
            </a:r>
          </a:p>
          <a:p>
            <a:r>
              <a:rPr lang="en-US" dirty="0"/>
              <a:t>Schedule of Events</a:t>
            </a:r>
          </a:p>
          <a:p>
            <a:r>
              <a:rPr lang="en-US" dirty="0"/>
              <a:t>List of all education sessions in @CenterStage</a:t>
            </a:r>
          </a:p>
          <a:p>
            <a:r>
              <a:rPr lang="en-US" dirty="0"/>
              <a:t>New product showcase</a:t>
            </a:r>
          </a:p>
          <a:p>
            <a:r>
              <a:rPr lang="en-US" dirty="0"/>
              <a:t>Attendee general information</a:t>
            </a:r>
          </a:p>
          <a:p>
            <a:r>
              <a:rPr lang="en-US" dirty="0"/>
              <a:t>Shuttle bus schedule</a:t>
            </a:r>
          </a:p>
          <a:p>
            <a:r>
              <a:rPr lang="en-US" dirty="0"/>
              <a:t>Local info (nightlife)</a:t>
            </a:r>
          </a:p>
          <a:p>
            <a:r>
              <a:rPr lang="en-US" dirty="0"/>
              <a:t>Social media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A5D72D2-DD87-ED1B-7438-AB455910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127" y="2408088"/>
            <a:ext cx="2450976" cy="531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48FC8-4F4C-334C-FDD5-167D32ECE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749" y="2402065"/>
            <a:ext cx="2571259" cy="5577567"/>
          </a:xfrm>
          <a:prstGeom prst="rect">
            <a:avLst/>
          </a:prstGeom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FCB1D824-1538-BDF3-415C-F82AC076B53A}"/>
              </a:ext>
            </a:extLst>
          </p:cNvPr>
          <p:cNvSpPr/>
          <p:nvPr/>
        </p:nvSpPr>
        <p:spPr>
          <a:xfrm rot="10800000">
            <a:off x="11022998" y="5190848"/>
            <a:ext cx="1404257" cy="62048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5310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342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E0785-22C6-3301-F264-6B06696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NAFEM SHOW APP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F90CFC-B38E-D8D6-8CD2-471CDB431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1972780" cy="5059362"/>
          </a:xfrm>
        </p:spPr>
        <p:txBody>
          <a:bodyPr/>
          <a:lstStyle/>
          <a:p>
            <a:pPr marL="653110" lvl="1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Two steps to create your profile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653110" lvl="1" indent="0"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1.	My Show Planner icon</a:t>
            </a:r>
          </a:p>
          <a:p>
            <a:pPr marL="2139010" lvl="3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Create your show account (link to badge ID)</a:t>
            </a:r>
          </a:p>
          <a:p>
            <a:pPr marL="1567510" lvl="3" indent="0"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653110" lvl="1" indent="0"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2.	Networking icon</a:t>
            </a:r>
          </a:p>
          <a:p>
            <a:pPr marL="2139010" lvl="3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Networking settings</a:t>
            </a:r>
          </a:p>
          <a:p>
            <a:pPr marL="2596210" lvl="4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“Chat With Attendees” – select “Yes”</a:t>
            </a:r>
          </a:p>
          <a:p>
            <a:pPr marL="1681810" lvl="2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6600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6E584-5871-67E9-B3A8-8C2B4C45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590" y="2922101"/>
            <a:ext cx="1416397" cy="1889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10CE7C-FD78-6E25-7770-80F2FAC86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836" y="5484851"/>
            <a:ext cx="1416397" cy="17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8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E0A72-A75A-B9DD-4FFD-B1685E38C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WHILE IN ATLANTA</a:t>
            </a:r>
          </a:p>
        </p:txBody>
      </p:sp>
    </p:spTree>
    <p:extLst>
      <p:ext uri="{BB962C8B-B14F-4D97-AF65-F5344CB8AC3E}">
        <p14:creationId xmlns:p14="http://schemas.microsoft.com/office/powerpoint/2010/main" val="93929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098F-FC74-0FD6-BAA6-C90D554F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E6E0681-A754-FD71-4F99-D9E112EAE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NAFEM Show Mobile App</a:t>
            </a:r>
          </a:p>
          <a:p>
            <a:pPr marL="938860" lvl="1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Concessions options at convention center</a:t>
            </a:r>
          </a:p>
          <a:p>
            <a:pPr marL="1510331" lvl="2" indent="-2857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Locations, menus, pricing, hours of operation</a:t>
            </a:r>
          </a:p>
          <a:p>
            <a:pPr marL="1224581" lvl="2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Discover ATL stationed at the NAFEM the info desk and able to assist with restaurant information, reservations and city of Atlanta information.</a:t>
            </a:r>
          </a:p>
          <a:p>
            <a:pPr lvl="1"/>
            <a:r>
              <a:rPr lang="en-US" dirty="0"/>
              <a:t>Location: Building B Entrance </a:t>
            </a:r>
            <a:br>
              <a:rPr lang="en-US" dirty="0"/>
            </a:br>
            <a:r>
              <a:rPr lang="en-US" dirty="0"/>
              <a:t>Hours: </a:t>
            </a:r>
            <a:br>
              <a:rPr lang="en-US" dirty="0"/>
            </a:br>
            <a:r>
              <a:rPr lang="en-US" dirty="0"/>
              <a:t>Tuesday, Feb. 25 		8 a.m. - 8 p.m. </a:t>
            </a:r>
            <a:br>
              <a:rPr lang="en-US" dirty="0"/>
            </a:br>
            <a:r>
              <a:rPr lang="en-US" dirty="0"/>
              <a:t>Wednesday, Feb 26 	7 am - 5p.m.</a:t>
            </a:r>
            <a:br>
              <a:rPr lang="en-US" dirty="0"/>
            </a:br>
            <a:r>
              <a:rPr lang="en-US" dirty="0"/>
              <a:t>Thursday, Feb. 27 	7 am - 5 p.m. </a:t>
            </a:r>
            <a:br>
              <a:rPr lang="en-US" dirty="0"/>
            </a:br>
            <a:r>
              <a:rPr lang="en-US" dirty="0"/>
              <a:t>Friday, Feb. 28 		7 a.m. - 3 p.m.</a:t>
            </a:r>
          </a:p>
          <a:p>
            <a:pPr marL="285750" indent="-2857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44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F115-288A-8D89-BB7B-AF5D5C9D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510BA9-D385-8990-4706-2FA95E01D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/>
          <a:lstStyle/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Airport = Super Shuttle, taxis, Uber/Lyft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Convention Center District – taxis, Uber/Lyft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Hotel shuttle provided by NAFEM to/from hotels and convention center</a:t>
            </a:r>
          </a:p>
          <a:p>
            <a:pPr marL="1681810" lvl="2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Except for walkable hotels: Omni, Signia by Hilton, Embassy Suites Centennial Olympic Park, Hilton Garden Inn and </a:t>
            </a:r>
          </a:p>
          <a:p>
            <a:pPr marL="1110310" lvl="2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   Hyatt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22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1060-0E67-1E99-3AFE-BCC20DAB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02E2B4-066D-CCB8-2B06-21819AF6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>
            <a:normAutofit fontScale="85000" lnSpcReduction="20000"/>
          </a:bodyPr>
          <a:lstStyle/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Follow us on social media: </a:t>
            </a:r>
          </a:p>
          <a:p>
            <a:pPr marL="653110" lvl="1" indent="0"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653110" lvl="1" indent="0"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				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/TheNAFEMShow</a:t>
            </a:r>
          </a:p>
          <a:p>
            <a:pPr marL="2530801" lvl="4" indent="0"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530801" lvl="4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@TheNAFEMShow</a:t>
            </a:r>
          </a:p>
          <a:p>
            <a:pPr marL="3102301" lvl="4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88001" lvl="5" indent="0">
              <a:buNone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	@thenafemshow, @nafemhq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653110" lvl="1" indent="0"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				North American Association of Food Equipment</a:t>
            </a:r>
          </a:p>
          <a:p>
            <a:pPr marL="653110" lvl="1" indent="0"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				Manufacturers (NAFEM)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122461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Share your photos during the show with #TheNAFEMShow #NAFEM25</a:t>
            </a:r>
          </a:p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1224610" lvl="1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82286-E780-5374-6794-661D44FC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588" y="3261233"/>
            <a:ext cx="49991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2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0654E089-6365-F242-7A03-03BEBCAC7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9498E250-6254-3444-1881-B44B4E1CB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4853" y="6030276"/>
            <a:ext cx="10972801" cy="148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None/>
            </a:pPr>
            <a:r>
              <a:rPr lang="en-US" sz="6000" b="1" dirty="0">
                <a:solidFill>
                  <a:srgbClr val="FFFFFF"/>
                </a:solidFill>
              </a:rPr>
              <a:t>A WORD ABOUT SAFETY</a:t>
            </a:r>
            <a:endParaRPr sz="6000" b="1" dirty="0">
              <a:solidFill>
                <a:srgbClr val="FFFFFF"/>
              </a:solidFill>
            </a:endParaRPr>
          </a:p>
        </p:txBody>
      </p:sp>
      <p:pic>
        <p:nvPicPr>
          <p:cNvPr id="107" name="Google Shape;107;p2" descr="round.png">
            <a:extLst>
              <a:ext uri="{FF2B5EF4-FFF2-40B4-BE49-F238E27FC236}">
                <a16:creationId xmlns:a16="http://schemas.microsoft.com/office/drawing/2014/main" id="{2A1943E9-9784-F397-F86F-96A41F02CF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1488" y="3613079"/>
            <a:ext cx="3803952" cy="3860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551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C360F-1F31-79A5-702F-C48DF4CAE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1C401-A559-A110-1340-5952EF74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Downtown Atlanta </a:t>
            </a:r>
            <a:br>
              <a:rPr lang="en-US" sz="4000" dirty="0"/>
            </a:br>
            <a:r>
              <a:rPr lang="en-US" sz="4000" dirty="0"/>
              <a:t>Ambassador Force (Red Coats)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BFE116-4BB6-F79E-4DFC-D7C205EE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401888"/>
            <a:ext cx="13192125" cy="5059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Assist everyone visiting, living, working or studying in Downtown Atlanta</a:t>
            </a:r>
          </a:p>
          <a:p>
            <a:r>
              <a:rPr lang="en-US" dirty="0"/>
              <a:t>Patrol streets of Downtown Atlanta on foot, bicycle, Segway, ATV</a:t>
            </a:r>
          </a:p>
          <a:p>
            <a:r>
              <a:rPr lang="en-US" dirty="0"/>
              <a:t>Emergency Assistance</a:t>
            </a:r>
          </a:p>
          <a:p>
            <a:r>
              <a:rPr lang="en-US" dirty="0"/>
              <a:t>Escort you or contact police if help is needed</a:t>
            </a:r>
          </a:p>
          <a:p>
            <a:r>
              <a:rPr lang="en-US" dirty="0"/>
              <a:t>Help you find your destination</a:t>
            </a:r>
          </a:p>
          <a:p>
            <a:r>
              <a:rPr lang="en-US" dirty="0"/>
              <a:t>Recommend restaurants and entertainment</a:t>
            </a:r>
          </a:p>
          <a:p>
            <a:r>
              <a:rPr lang="en-US" dirty="0"/>
              <a:t>Main information booth at Andrew Young International Blvd. &amp; Peachtree Street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Call: +1.404.215.9600 </a:t>
            </a:r>
          </a:p>
          <a:p>
            <a:r>
              <a:rPr lang="en-US" dirty="0"/>
              <a:t>Text: +1.404 732.4200</a:t>
            </a:r>
          </a:p>
        </p:txBody>
      </p:sp>
    </p:spTree>
    <p:extLst>
      <p:ext uri="{BB962C8B-B14F-4D97-AF65-F5344CB8AC3E}">
        <p14:creationId xmlns:p14="http://schemas.microsoft.com/office/powerpoint/2010/main" val="547875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3D09-7F89-767A-00AA-9FDA61D7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HELP?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1DD2D-D9FD-6FC2-5A3E-8D1669107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www.thenafemshow.org</a:t>
            </a:r>
            <a:endParaRPr lang="en-US" sz="2800" dirty="0"/>
          </a:p>
          <a:p>
            <a:r>
              <a:rPr lang="en-US" sz="2800" dirty="0">
                <a:hlinkClick r:id="rId3"/>
              </a:rPr>
              <a:t>info@thenafemshow.org</a:t>
            </a:r>
            <a:endParaRPr lang="en-US" sz="2800" dirty="0"/>
          </a:p>
          <a:p>
            <a:r>
              <a:rPr lang="en-US" sz="2800" dirty="0"/>
              <a:t>+1.312.245.1054</a:t>
            </a:r>
          </a:p>
          <a:p>
            <a:r>
              <a:rPr lang="en-US" sz="2800" dirty="0"/>
              <a:t>Show app</a:t>
            </a:r>
          </a:p>
          <a:p>
            <a:r>
              <a:rPr lang="en-US" sz="2800" dirty="0"/>
              <a:t>Ask Ginger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BF539-54E2-33F0-D0A8-99E619C2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884" y="3443288"/>
            <a:ext cx="9794277" cy="28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6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C368-C643-604D-BD59-1CD2D04E2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NAFEM CHAT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BB1EE-58ED-1105-B25F-2F62CD5C0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130" y="3436234"/>
            <a:ext cx="9745865" cy="28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6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8E3412-36D9-9F27-9965-9998B4678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550679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body" idx="4294967295"/>
          </p:nvPr>
        </p:nvSpPr>
        <p:spPr>
          <a:xfrm>
            <a:off x="394853" y="6243637"/>
            <a:ext cx="10972801" cy="148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FFFFFF"/>
                </a:solidFill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body" idx="1"/>
          </p:nvPr>
        </p:nvSpPr>
        <p:spPr>
          <a:xfrm>
            <a:off x="394853" y="6030276"/>
            <a:ext cx="10972801" cy="148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None/>
            </a:pPr>
            <a:r>
              <a:rPr lang="en-US" sz="8000" b="1" dirty="0">
                <a:solidFill>
                  <a:srgbClr val="FFFFFF"/>
                </a:solidFill>
              </a:rPr>
              <a:t>SHOW FEATURES</a:t>
            </a:r>
            <a:endParaRPr sz="8000" b="1" dirty="0">
              <a:solidFill>
                <a:srgbClr val="FFFFFF"/>
              </a:solidFill>
            </a:endParaRPr>
          </a:p>
        </p:txBody>
      </p:sp>
      <p:pic>
        <p:nvPicPr>
          <p:cNvPr id="107" name="Google Shape;107;p2" descr="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1488" y="3613079"/>
            <a:ext cx="3803952" cy="386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731520" y="357308"/>
            <a:ext cx="13167361" cy="137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 HOURS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>
            <a:spLocks noGrp="1"/>
          </p:cNvSpPr>
          <p:nvPr>
            <p:ph type="body" idx="1"/>
          </p:nvPr>
        </p:nvSpPr>
        <p:spPr>
          <a:xfrm>
            <a:off x="731519" y="2402063"/>
            <a:ext cx="13192465" cy="505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	Wednesday, Feb. 26					9 a.m. – 5 p.m.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	Thursday, Feb. 27					9 a.m. – 5 p.m.</a:t>
            </a:r>
          </a:p>
          <a:p>
            <a:pPr marL="653110" lvl="1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		Training Time					8 a.m.  – 9 a.m.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	Friday, Feb. 28						9 a.m. – 3 p.m.</a:t>
            </a:r>
          </a:p>
          <a:p>
            <a:pPr marL="653110" lvl="1" indent="0"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		Training Time					8 a.m.  – 9 a.m.</a:t>
            </a:r>
          </a:p>
          <a:p>
            <a:pPr marL="489832" lvl="0" indent="-3120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</a:pPr>
            <a:endParaRPr sz="2800" b="0" i="0" u="none" strike="noStrike" cap="none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>
            <a:spLocks noGrp="1"/>
          </p:cNvSpPr>
          <p:nvPr>
            <p:ph type="sldNum" idx="4294967295"/>
          </p:nvPr>
        </p:nvSpPr>
        <p:spPr>
          <a:xfrm>
            <a:off x="13812293" y="7585688"/>
            <a:ext cx="252749" cy="34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Calibri"/>
              <a:buNone/>
            </a:pPr>
            <a:fld id="{00000000-1234-1234-1234-123412341234}" type="slidenum">
              <a:rPr lang="en-US" sz="1700">
                <a:solidFill>
                  <a:srgbClr val="888888"/>
                </a:solidFill>
              </a:r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731520" y="357307"/>
            <a:ext cx="13167361" cy="137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@C</a:t>
            </a:r>
            <a:r>
              <a:rPr lang="en-US" dirty="0"/>
              <a:t>enter</a:t>
            </a:r>
            <a:r>
              <a:rPr lang="en-US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Stage (Booth #6442)</a:t>
            </a:r>
            <a:endParaRPr sz="4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>
            <a:spLocks noGrp="1"/>
          </p:cNvSpPr>
          <p:nvPr>
            <p:ph type="body" idx="1"/>
          </p:nvPr>
        </p:nvSpPr>
        <p:spPr>
          <a:xfrm>
            <a:off x="731520" y="2402063"/>
            <a:ext cx="4826318" cy="535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65300" rIns="65300" bIns="65300" anchor="t" anchorCtr="0">
            <a:normAutofit fontScale="92500" lnSpcReduction="20000"/>
          </a:bodyPr>
          <a:lstStyle/>
          <a:p>
            <a:pPr indent="-457200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Education c</a:t>
            </a:r>
            <a:r>
              <a:rPr lang="en-US" sz="24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enterpiece on the show floor that brings learning to life and empowers knowledge sharing throughout The NAFEM Show experience. </a:t>
            </a:r>
          </a:p>
          <a:p>
            <a:pPr marL="0" indent="0">
              <a:buNone/>
            </a:pPr>
            <a:endParaRPr lang="en-US" sz="2400" b="0" i="0" dirty="0">
              <a:solidFill>
                <a:schemeClr val="bg2">
                  <a:lumMod val="75000"/>
                </a:schemeClr>
              </a:solidFill>
              <a:effectLst/>
              <a:latin typeface="+mn-lt"/>
            </a:endParaRPr>
          </a:p>
          <a:p>
            <a:r>
              <a:rPr lang="en-US" sz="24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Spotlighted presentations about foodservice trends and topics featuring thought-leaders and industry icons.</a:t>
            </a:r>
          </a:p>
          <a:p>
            <a:pPr marL="114300" indent="0">
              <a:buNone/>
            </a:pPr>
            <a:endParaRPr lang="en-US" sz="2400" b="0" i="0" dirty="0">
              <a:solidFill>
                <a:schemeClr val="bg2">
                  <a:lumMod val="75000"/>
                </a:schemeClr>
              </a:solidFill>
              <a:effectLst/>
              <a:latin typeface="+mn-lt"/>
            </a:endParaRPr>
          </a:p>
          <a:p>
            <a:r>
              <a:rPr lang="en-US" sz="2400" dirty="0">
                <a:latin typeface="+mn-lt"/>
              </a:rPr>
              <a:t>Broadcast to other areas on show floor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Full schedule on mobile app and website</a:t>
            </a:r>
          </a:p>
          <a:p>
            <a:pPr algn="l"/>
            <a:endParaRPr lang="en-US" b="0" i="0" dirty="0">
              <a:solidFill>
                <a:schemeClr val="bg2">
                  <a:lumMod val="75000"/>
                </a:schemeClr>
              </a:solidFill>
              <a:effectLst/>
              <a:latin typeface="+mn-lt"/>
            </a:endParaRPr>
          </a:p>
          <a:p>
            <a:endParaRPr lang="en-US" sz="2800" dirty="0"/>
          </a:p>
          <a:p>
            <a:pPr marL="489832" lvl="0" indent="-3120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</a:pPr>
            <a:endParaRPr sz="2800" b="0" i="0" u="none" strike="noStrike" cap="none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9F8B5-1813-414E-7DCA-6BEEF5D2B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63" y="2402063"/>
            <a:ext cx="7621959" cy="53640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FB80-CC17-970B-4089-AFDA7F9E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HOT! WHAT’S COOL!™ </a:t>
            </a:r>
            <a:br>
              <a:rPr lang="en-US" dirty="0"/>
            </a:br>
            <a:r>
              <a:rPr lang="en-US" dirty="0"/>
              <a:t>new product gallery (Booth 3520)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89A57-C985-EF1F-9743-9B6C8C92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2402065"/>
            <a:ext cx="5412106" cy="5058606"/>
          </a:xfrm>
        </p:spPr>
        <p:txBody>
          <a:bodyPr/>
          <a:lstStyle/>
          <a:p>
            <a:r>
              <a:rPr lang="en-US" dirty="0">
                <a:solidFill>
                  <a:srgbClr val="00325B"/>
                </a:solidFill>
                <a:latin typeface="Helvetica-Regular"/>
              </a:rPr>
              <a:t>Booth #3520</a:t>
            </a:r>
          </a:p>
          <a:p>
            <a:r>
              <a:rPr lang="en-US" b="0" i="0" dirty="0">
                <a:solidFill>
                  <a:srgbClr val="00325B"/>
                </a:solidFill>
                <a:effectLst/>
                <a:latin typeface="Helvetica-Regular"/>
              </a:rPr>
              <a:t>Curated collection of E&amp;S, </a:t>
            </a:r>
            <a:r>
              <a:rPr lang="en-US" b="0" i="0" dirty="0" err="1">
                <a:solidFill>
                  <a:srgbClr val="00325B"/>
                </a:solidFill>
                <a:effectLst/>
                <a:latin typeface="Helvetica-Regular"/>
              </a:rPr>
              <a:t>highlightsing</a:t>
            </a:r>
            <a:r>
              <a:rPr lang="en-US" b="0" i="0" dirty="0">
                <a:solidFill>
                  <a:srgbClr val="00325B"/>
                </a:solidFill>
                <a:effectLst/>
                <a:latin typeface="Helvetica-Regular"/>
              </a:rPr>
              <a:t> the industry’s latest advancements, all in one place</a:t>
            </a:r>
          </a:p>
          <a:p>
            <a:r>
              <a:rPr lang="en-US" dirty="0">
                <a:solidFill>
                  <a:srgbClr val="00325B"/>
                </a:solidFill>
                <a:latin typeface="Helvetica-Regular"/>
              </a:rPr>
              <a:t>42 innovative products</a:t>
            </a:r>
          </a:p>
          <a:p>
            <a:r>
              <a:rPr lang="en-US" dirty="0">
                <a:solidFill>
                  <a:srgbClr val="00325B"/>
                </a:solidFill>
                <a:latin typeface="Helvetica-Regular"/>
              </a:rPr>
              <a:t>Products new to industry since February 2023</a:t>
            </a:r>
          </a:p>
          <a:p>
            <a:r>
              <a:rPr lang="en-US" dirty="0">
                <a:solidFill>
                  <a:srgbClr val="00325B"/>
                </a:solidFill>
                <a:latin typeface="Helvetica-Regular"/>
              </a:rPr>
              <a:t>Self guided – no exhibitor staff</a:t>
            </a:r>
          </a:p>
          <a:p>
            <a:pPr marL="11430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28FF4-D116-5AC0-6805-346E6238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253" y="2402065"/>
            <a:ext cx="7110185" cy="44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8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1085-F3B1-584D-0155-4D69CF7F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WHAT’S HOT! WHAT’S COOL! ™</a:t>
            </a:r>
            <a:br>
              <a:rPr lang="en-US" b="1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G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UIDED TOURS</a:t>
            </a:r>
            <a:endParaRPr lang="en-US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D389D-6092-C689-06F6-D325630F0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spcAft>
                <a:spcPts val="1500"/>
              </a:spcAft>
            </a:pPr>
            <a:r>
              <a:rPr lang="en-US" b="0" i="0" dirty="0">
                <a:effectLst/>
                <a:latin typeface="var( --e-global-typography-b76d32a-font-family )"/>
              </a:rPr>
              <a:t>Take a guided tour on the show floor of the latest foodservice innovations. Open to operators, dealers and consultants.</a:t>
            </a:r>
          </a:p>
          <a:p>
            <a:pPr algn="l">
              <a:spcBef>
                <a:spcPts val="375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var( --e-global-typography-b76d32a-font-family )"/>
              </a:rPr>
              <a:t>Four total tours available (two per day)</a:t>
            </a:r>
          </a:p>
          <a:p>
            <a:pPr algn="l">
              <a:spcBef>
                <a:spcPts val="375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ar( --e-global-typography-b76d32a-font-family )"/>
              </a:rPr>
              <a:t>Currently all tours sold out </a:t>
            </a:r>
            <a:r>
              <a:rPr lang="en-US" b="0" i="0" dirty="0">
                <a:effectLst/>
                <a:latin typeface="var( --e-global-typography-b76d32a-font-family )"/>
              </a:rPr>
              <a:t> </a:t>
            </a:r>
          </a:p>
          <a:p>
            <a:pPr algn="l">
              <a:spcBef>
                <a:spcPts val="375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var( --e-global-typography-b76d32a-font-family )"/>
              </a:rPr>
              <a:t>Wednesday and Thursday from 10:30 a.m. – noon</a:t>
            </a:r>
            <a:br>
              <a:rPr lang="en-US" b="0" i="0" dirty="0">
                <a:effectLst/>
                <a:latin typeface="var( --e-global-typography-b76d32a-font-family )"/>
              </a:rPr>
            </a:br>
            <a:r>
              <a:rPr lang="en-US" b="0" i="0" dirty="0">
                <a:effectLst/>
                <a:latin typeface="var( --e-global-typography-b76d32a-font-family )"/>
              </a:rPr>
              <a:t>and 2 – 3:30 p.m. (90 minutes each)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48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1581</Words>
  <Application>Microsoft Office PowerPoint</Application>
  <PresentationFormat>Custom</PresentationFormat>
  <Paragraphs>243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Helvetica Neue</vt:lpstr>
      <vt:lpstr>Arial</vt:lpstr>
      <vt:lpstr>Roboto</vt:lpstr>
      <vt:lpstr>Calibri</vt:lpstr>
      <vt:lpstr>var( --e-global-typography-b76d32a-font-family )</vt:lpstr>
      <vt:lpstr>Helvetica-Regular</vt:lpstr>
      <vt:lpstr>Office Theme</vt:lpstr>
      <vt:lpstr>PowerPoint Presentation</vt:lpstr>
      <vt:lpstr>WELCOME!</vt:lpstr>
      <vt:lpstr>AGENDA</vt:lpstr>
      <vt:lpstr>NAFEM CHAT BOT</vt:lpstr>
      <vt:lpstr>PowerPoint Presentation</vt:lpstr>
      <vt:lpstr>SHOW HOURS</vt:lpstr>
      <vt:lpstr>@CenterStage (Booth #6442)</vt:lpstr>
      <vt:lpstr>WHAT’S HOT! WHAT’S COOL!™  new product gallery (Booth 3520)</vt:lpstr>
      <vt:lpstr>WHAT’S HOT! WHAT’S COOL! ™ GUIDED TOURS</vt:lpstr>
      <vt:lpstr>U.S. CULINARY OPEN (Booth #6614)</vt:lpstr>
      <vt:lpstr>FIRST-TIMER ORIENTATION</vt:lpstr>
      <vt:lpstr>CONNECTING WITH PRODUCTS/ EXHIBITORS OF INTEREST</vt:lpstr>
      <vt:lpstr>OTHER SPECIALITY AREAS ON EXHIBIT FLOOR</vt:lpstr>
      <vt:lpstr>TRAINING TIME</vt:lpstr>
      <vt:lpstr>NETWORKING OPPORTUNITIES</vt:lpstr>
      <vt:lpstr>NETWORKING OPPORTUNITIES</vt:lpstr>
      <vt:lpstr>PowerPoint Presentation</vt:lpstr>
      <vt:lpstr>SHOW LOCATION</vt:lpstr>
      <vt:lpstr>BADGE PICK-UP</vt:lpstr>
      <vt:lpstr>HOTEL ACCOMODATIONS</vt:lpstr>
      <vt:lpstr>SHUTTLE BUS SERVICE</vt:lpstr>
      <vt:lpstr> PARKING  gwcc.parkingguide.com </vt:lpstr>
      <vt:lpstr>RECCOMMENDED ATTIRE</vt:lpstr>
      <vt:lpstr>FREE WIFI</vt:lpstr>
      <vt:lpstr>HOSTED BUYER PROGRAM</vt:lpstr>
      <vt:lpstr>HELPFUL HINTS</vt:lpstr>
      <vt:lpstr>PowerPoint Presentation</vt:lpstr>
      <vt:lpstr>THE NAFEM SHOW APP</vt:lpstr>
      <vt:lpstr>THE NAFEM SHOW APP</vt:lpstr>
      <vt:lpstr>THE NAFEM SHOW APP</vt:lpstr>
      <vt:lpstr>THE NAFEM SHOW APP</vt:lpstr>
      <vt:lpstr>THE NAFEM SHOW APP</vt:lpstr>
      <vt:lpstr>PowerPoint Presentation</vt:lpstr>
      <vt:lpstr>DINING</vt:lpstr>
      <vt:lpstr>TRANSPORTATION</vt:lpstr>
      <vt:lpstr>SOCIAL MEDIA</vt:lpstr>
      <vt:lpstr>PowerPoint Presentation</vt:lpstr>
      <vt:lpstr>Downtown Atlanta  Ambassador Force (Red Coats)</vt:lpstr>
      <vt:lpstr>NEED HELP?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Jallits</dc:creator>
  <cp:lastModifiedBy>Buffy Levy</cp:lastModifiedBy>
  <cp:revision>21</cp:revision>
  <cp:lastPrinted>2025-02-13T14:22:05Z</cp:lastPrinted>
  <dcterms:modified xsi:type="dcterms:W3CDTF">2025-02-13T23:55:51Z</dcterms:modified>
</cp:coreProperties>
</file>