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8" r:id="rId2"/>
    <p:sldId id="259" r:id="rId3"/>
    <p:sldId id="269" r:id="rId4"/>
    <p:sldId id="260" r:id="rId5"/>
    <p:sldId id="261" r:id="rId6"/>
    <p:sldId id="262" r:id="rId7"/>
    <p:sldId id="265" r:id="rId8"/>
    <p:sldId id="266" r:id="rId9"/>
    <p:sldId id="270" r:id="rId10"/>
    <p:sldId id="271" r:id="rId11"/>
    <p:sldId id="272" r:id="rId12"/>
    <p:sldId id="273" r:id="rId13"/>
    <p:sldId id="274" r:id="rId14"/>
    <p:sldId id="275" r:id="rId15"/>
    <p:sldId id="276" r:id="rId16"/>
    <p:sldId id="267" r:id="rId17"/>
    <p:sldId id="277" r:id="rId18"/>
    <p:sldId id="264" r:id="rId19"/>
    <p:sldId id="268" r:id="rId20"/>
    <p:sldId id="263" r:id="rId21"/>
  </p:sldIdLst>
  <p:sldSz cx="14630400" cy="8229600"/>
  <p:notesSz cx="6858000" cy="9144000"/>
  <p:embeddedFontLs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H4PT3G7PT/05B8EXuiDUrOafI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9976" autoAdjust="0"/>
  </p:normalViewPr>
  <p:slideViewPr>
    <p:cSldViewPr snapToGrid="0">
      <p:cViewPr varScale="1">
        <p:scale>
          <a:sx n="37" d="100"/>
          <a:sy n="37" d="100"/>
        </p:scale>
        <p:origin x="14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info@thenafemshow.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Good afternoon!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Welcome to the third in our series of educational webinars –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 a good neighbor and avoid onsite booth violations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My name is Jackie Janus, and I’m the Senior Exhibits Manager with The NAFEM Show. I’m also joined by my colleague, Kelsey Kwasniak, Senior Exhibits Coordinator. </a:t>
            </a: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As noted, this is the third webinar in our educational series.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Times New Roman" panose="02020603050405020304" pitchFamily="18" charset="0"/>
              </a:rPr>
              <a:t>During the next few months, we’ll present webinars on topics we think you’ll find useful.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Times New Roman" panose="02020603050405020304" pitchFamily="18" charset="0"/>
              </a:rPr>
              <a:t>To find out what we have scheduled, take a look at thenafemshow.org – Resources/exhibitor education section of the website, and sign up.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 couple of reminders about the show – </a:t>
            </a:r>
          </a:p>
          <a:p>
            <a:pPr marL="0" marR="0">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The NAFEM Show dates are February 26-28, 2025 at the Georgia World Congress Center, in Atlanta, GA.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Show days are Wednesday-Friday with a Kick-Off Party on Tuesday evening.</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NAFEM Party is at The Mercedes-Benz Stadium on Thursday, Feb. 27 from 7-11.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Now about today’s </a:t>
            </a:r>
            <a:r>
              <a:rPr lang="en-US" sz="1200" b="1">
                <a:effectLst/>
                <a:latin typeface="Calibri" panose="020F0502020204030204" pitchFamily="34" charset="0"/>
                <a:ea typeface="Calibri" panose="020F0502020204030204" pitchFamily="34" charset="0"/>
                <a:cs typeface="Times New Roman" panose="02020603050405020304" pitchFamily="18" charset="0"/>
              </a:rPr>
              <a:t>webinar – </a:t>
            </a:r>
          </a:p>
          <a:p>
            <a:pPr marL="0" marR="0">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All webinars are recorded and are available to you in the Exhibitor education section of the show website at thenafemshow.org.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If you have questions during today’s webinar, please send them to us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by using the “Q&amp;A” function in your Zoom Webinar control panel.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We’ll answer everything we can. If we run out of time or don’t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get to your question, we’ll get back to you as soon as possible after the webinar with the information you need.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If you have a question specific to your company and booth layout, please send us an email at </a:t>
            </a:r>
            <a:r>
              <a:rPr lang="en-US" sz="1200" b="1" u="sng" dirty="0">
                <a:solidFill>
                  <a:srgbClr val="ED7D31"/>
                </a:solidFill>
                <a:effectLst/>
                <a:latin typeface="Arial" panose="020B0604020202020204" pitchFamily="34" charset="0"/>
                <a:ea typeface="Calibri" panose="020F0502020204030204" pitchFamily="34" charset="0"/>
                <a:cs typeface="Times New Roman" panose="02020603050405020304" pitchFamily="18" charset="0"/>
                <a:hlinkClick r:id="rId3"/>
              </a:rPr>
              <a:t>info@thenafemshow.org</a:t>
            </a:r>
            <a:r>
              <a:rPr lang="en-US" sz="1200" b="1" dirty="0">
                <a:effectLst/>
                <a:latin typeface="Arial" panose="020B0604020202020204" pitchFamily="34" charset="0"/>
                <a:ea typeface="Calibri" panose="020F0502020204030204" pitchFamily="34" charset="0"/>
                <a:cs typeface="Times New Roman" panose="02020603050405020304" pitchFamily="18" charset="0"/>
              </a:rPr>
              <a:t> and our team can assist you further.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With that… I am going to turn it over to Kelsey to talk about what you came here to hear – Be a good booth neighbor and avoid onsite booth violations.  Kelsey, take it away!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r>
              <a:rPr lang="en-US" sz="1000" b="0" dirty="0">
                <a:effectLst/>
                <a:latin typeface="+mj-lt"/>
                <a:ea typeface="+mj-ea"/>
                <a:cs typeface="+mj-cs"/>
                <a:sym typeface="Calibri"/>
              </a:rPr>
              <a:t>***EVERYONE</a:t>
            </a:r>
            <a:r>
              <a:rPr lang="en-US" sz="1000" b="0" baseline="0" dirty="0">
                <a:effectLst/>
                <a:latin typeface="+mj-lt"/>
                <a:ea typeface="+mj-ea"/>
                <a:cs typeface="+mj-cs"/>
                <a:sym typeface="Calibri"/>
              </a:rPr>
              <a:t> </a:t>
            </a:r>
            <a:r>
              <a:rPr lang="en-US" sz="1000" b="0" dirty="0">
                <a:effectLst/>
                <a:latin typeface="+mj-lt"/>
                <a:ea typeface="+mj-ea"/>
                <a:cs typeface="+mj-cs"/>
                <a:sym typeface="Calibri"/>
              </a:rPr>
              <a:t>TURNS</a:t>
            </a:r>
            <a:r>
              <a:rPr lang="en-US" sz="1000" b="0" baseline="0" dirty="0">
                <a:effectLst/>
                <a:latin typeface="+mj-lt"/>
                <a:ea typeface="+mj-ea"/>
                <a:cs typeface="+mj-cs"/>
                <a:sym typeface="Calibri"/>
              </a:rPr>
              <a:t> OFF CAMERAS***</a:t>
            </a:r>
            <a:endParaRPr lang="en-US" sz="1000" b="0" dirty="0">
              <a:effectLst/>
              <a:latin typeface="+mj-lt"/>
              <a:ea typeface="+mj-ea"/>
              <a:cs typeface="+mj-cs"/>
              <a:sym typeface="Calibri"/>
            </a:endParaRPr>
          </a:p>
          <a:p>
            <a:pPr marL="0" lvl="0" indent="0" algn="l" rtl="0">
              <a:lnSpc>
                <a:spcPct val="100000"/>
              </a:lnSpc>
              <a:spcBef>
                <a:spcPts val="0"/>
              </a:spcBef>
              <a:spcAft>
                <a:spcPts val="0"/>
              </a:spcAft>
              <a:buSzPts val="1400"/>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defTabSz="942289" eaLnBrk="1" fontAlgn="auto" latinLnBrk="0" hangingPunct="1">
              <a:lnSpc>
                <a:spcPct val="100000"/>
              </a:lnSpc>
              <a:spcBef>
                <a:spcPts val="0"/>
              </a:spcBef>
              <a:spcAft>
                <a:spcPts val="0"/>
              </a:spcAft>
              <a:buClrTx/>
              <a:buSzTx/>
              <a:buFontTx/>
              <a:buNone/>
              <a:tabLst/>
              <a:defRPr/>
            </a:pPr>
            <a:r>
              <a:rPr lang="en-US" b="0" dirty="0"/>
              <a:t>[</a:t>
            </a:r>
            <a:r>
              <a:rPr lang="en-US" b="1" dirty="0"/>
              <a:t>Kelsey</a:t>
            </a:r>
            <a:r>
              <a:rPr lang="en-US" b="0" dirty="0"/>
              <a:t>]</a:t>
            </a:r>
            <a:r>
              <a:rPr lang="en-US" b="0" baseline="0" dirty="0"/>
              <a:t> </a:t>
            </a:r>
            <a:r>
              <a:rPr lang="en-US" dirty="0"/>
              <a:t>This is an example of an inline booth that has</a:t>
            </a:r>
            <a:r>
              <a:rPr lang="en-US" baseline="0" dirty="0"/>
              <a:t> items in their booth taller than 4’ tall in the front 5’ of their booth.  As you can see, they are blocking their neighbors sightlines.  Starting in this area of their booth *POINT TO AREA* they should not be any taller than 4’. The same violation is here but the exhibitor has an 8’ wall on the side of their booth which completely blocks their neighbor. Both examples here would be booth violations.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1713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a:t>
            </a:r>
            <a:r>
              <a:rPr lang="en-US" b="1" dirty="0"/>
              <a:t>Kelsey</a:t>
            </a:r>
            <a:r>
              <a:rPr lang="en-US" dirty="0"/>
              <a:t>]</a:t>
            </a:r>
            <a:r>
              <a:rPr lang="en-US" baseline="0" dirty="0"/>
              <a:t> </a:t>
            </a:r>
            <a:r>
              <a:rPr lang="en-US" dirty="0"/>
              <a:t>We have two types</a:t>
            </a:r>
            <a:r>
              <a:rPr lang="en-US" baseline="0" dirty="0"/>
              <a:t> of island booths– an island that is open on all four sides, like Franke Foodservice or Hatco as you see on the left, and a split island that is open on three sides, like Wabash Valley Manufacturing and Gold Medal Products. Regardless if you are an island or split island booth, you can build up to 16’ in all areas of your booth and have a hanging sign at a maximum of 20’ from the floor to the top of the sign.</a:t>
            </a:r>
          </a:p>
          <a:p>
            <a:endParaRPr lang="en-US"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If you have a split island booth and have a back wall, the side that faces the neighboring exhibitor must be finished and cannot contain copy.  For example, if Wabash put up a 16’ wall right here *POINT* the side that faces Gold Medal cannot have copy or logos and must be cleanly finished. As a reminder, finished means that there is no exposed wood or materials and is fully painted/finished for display. </a:t>
            </a:r>
          </a:p>
          <a:p>
            <a:endParaRPr lang="en-US" baseline="0" dirty="0"/>
          </a:p>
          <a:p>
            <a:r>
              <a:rPr lang="en-US" baseline="0" dirty="0"/>
              <a:t>Island booths are a minimum of 20 feet by 20 feet. This means that if your booth is smaller than 400 square feet you are not considered an island. NAKS and Rosenthal in the example shown here are smaller spaces and face out so they are considered double corner spaces and must follow those rules rather than island booth rules. </a:t>
            </a:r>
          </a:p>
          <a:p>
            <a:endParaRPr lang="en-US" baseline="0" dirty="0"/>
          </a:p>
          <a:p>
            <a:endParaRPr lang="en-US" baseline="0" dirty="0"/>
          </a:p>
          <a:p>
            <a:r>
              <a:rPr lang="en-US" baseline="0" dirty="0"/>
              <a:t>If you have a multi-level booth, the Georgia World Congress Center needs an engineered stamp plan for your structure to be approved. This means that NAFEM will review your diagram to ensure it’s following show rules and regulations and then you will need to re-submit to GWCC for additional approval. This also applies for anyone cooking in their booth. These forms and details can be found in the Exhibitor Resource Center. </a:t>
            </a:r>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2983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a:t>
            </a:r>
            <a:r>
              <a:rPr lang="en-US" b="1" dirty="0"/>
              <a:t>Kelsey</a:t>
            </a:r>
            <a:r>
              <a:rPr lang="en-US" dirty="0"/>
              <a:t>]</a:t>
            </a:r>
            <a:r>
              <a:rPr lang="en-US" baseline="0" dirty="0"/>
              <a:t> </a:t>
            </a:r>
            <a:r>
              <a:rPr lang="en-US" dirty="0"/>
              <a:t>This island booth</a:t>
            </a:r>
            <a:r>
              <a:rPr lang="en-US" baseline="0" dirty="0"/>
              <a:t> space has a structure that is above 16’ tall.  Your hanging sign can hang at 20’ from the floor to the top of the sign, but any booth structures have a maximum height of 16’.</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3416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a:t>
            </a:r>
            <a:r>
              <a:rPr lang="en-US" b="1" dirty="0"/>
              <a:t>Kelsey</a:t>
            </a:r>
            <a:r>
              <a:rPr lang="en-US" dirty="0"/>
              <a:t>]</a:t>
            </a:r>
            <a:r>
              <a:rPr lang="en-US" baseline="0" dirty="0"/>
              <a:t> </a:t>
            </a:r>
            <a:r>
              <a:rPr lang="en-US" sz="1200" b="0" i="0" dirty="0">
                <a:effectLst/>
                <a:latin typeface="+mj-lt"/>
                <a:ea typeface="+mj-ea"/>
                <a:cs typeface="+mj-cs"/>
                <a:sym typeface="Calibri"/>
              </a:rPr>
              <a:t>The NAFEM Show Exhibitors occupying an Island, Split Island, Peninsula, Modified Peninsula, received a written booth violation at The NAFEM Show 2023 or who manufacturer walk-in coolers, refrigerators and/or freezers are required to submit a detailed floor plan, including dimensions, to Show Management for review and approval by </a:t>
            </a:r>
            <a:r>
              <a:rPr lang="en-US" sz="1200" b="1" i="0" dirty="0">
                <a:effectLst/>
                <a:latin typeface="+mj-lt"/>
                <a:ea typeface="+mj-ea"/>
                <a:cs typeface="+mj-cs"/>
                <a:sym typeface="Calibri"/>
              </a:rPr>
              <a:t>Friday, Nov. 8. </a:t>
            </a:r>
          </a:p>
          <a:p>
            <a:endParaRPr lang="en-US" sz="1200" b="1" i="0" dirty="0">
              <a:effectLst/>
              <a:latin typeface="+mj-lt"/>
              <a:ea typeface="+mj-ea"/>
              <a:cs typeface="+mj-cs"/>
              <a:sym typeface="Calibri"/>
            </a:endParaRPr>
          </a:p>
          <a:p>
            <a:r>
              <a:rPr lang="en-US" sz="1200" b="0" i="0" dirty="0">
                <a:effectLst/>
                <a:latin typeface="+mj-lt"/>
                <a:ea typeface="+mj-ea"/>
                <a:cs typeface="+mj-cs"/>
                <a:sym typeface="Calibri"/>
              </a:rPr>
              <a:t>Booth diagrams are submitted directly via the Exhibitor Resource Center for approval. Our team will provide approval directly in the ERC so you’re team will know if your diagram has been approved or denied. If NAFEM needs more detail or a revision to your diagram, your submission will be declined and you will receive an email with what needs to be revised in order for NAFEM to provide approval. </a:t>
            </a:r>
          </a:p>
          <a:p>
            <a:endParaRPr lang="en-US" sz="1200" b="0" i="0" dirty="0">
              <a:effectLst/>
              <a:latin typeface="+mj-lt"/>
              <a:ea typeface="+mj-ea"/>
              <a:cs typeface="+mj-cs"/>
              <a:sym typeface="Calibri"/>
            </a:endParaRPr>
          </a:p>
          <a:p>
            <a:r>
              <a:rPr lang="en-US" sz="1200" b="0" i="0" dirty="0">
                <a:effectLst/>
                <a:latin typeface="+mj-lt"/>
                <a:ea typeface="+mj-ea"/>
                <a:cs typeface="+mj-cs"/>
                <a:sym typeface="Calibri"/>
              </a:rPr>
              <a:t>If you</a:t>
            </a:r>
            <a:r>
              <a:rPr lang="en-US" sz="1200" b="0" i="0" baseline="0" dirty="0">
                <a:effectLst/>
                <a:latin typeface="+mj-lt"/>
                <a:ea typeface="+mj-ea"/>
                <a:cs typeface="+mj-cs"/>
                <a:sym typeface="Calibri"/>
              </a:rPr>
              <a:t> are not required to submit a booth drawing but you have questions for show management or just want to double check your layout, feel free to also submit a drawing and we will get back to you with any feedback. </a:t>
            </a:r>
          </a:p>
          <a:p>
            <a:endParaRPr lang="en-US" sz="1200" b="0" i="0" baseline="0" dirty="0">
              <a:effectLst/>
              <a:latin typeface="+mj-lt"/>
              <a:ea typeface="+mj-ea"/>
              <a:cs typeface="+mj-cs"/>
              <a:sym typeface="Calibri"/>
            </a:endParaRPr>
          </a:p>
          <a:p>
            <a:r>
              <a:rPr lang="en-US" sz="1200" b="0" i="0" baseline="0" dirty="0">
                <a:effectLst/>
                <a:latin typeface="+mj-lt"/>
                <a:ea typeface="+mj-ea"/>
                <a:cs typeface="+mj-cs"/>
                <a:sym typeface="Calibri"/>
              </a:rPr>
              <a:t>As a reminder, NAFEM does not provide official approval via email – all diagrams must be submitted via the Exhibitor Resource Center. If you have questions before submitting, you can certainly do so by emailing info@thenafemshow.org. </a:t>
            </a:r>
            <a:endParaRPr lang="en-US" b="0"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765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lvl="0"/>
            <a:r>
              <a:rPr lang="en-US" dirty="0"/>
              <a:t>[</a:t>
            </a:r>
            <a:r>
              <a:rPr lang="en-US" b="1" dirty="0"/>
              <a:t>Kelsey</a:t>
            </a:r>
            <a:r>
              <a:rPr lang="en-US" dirty="0"/>
              <a:t>]</a:t>
            </a:r>
            <a:r>
              <a:rPr lang="en-US" baseline="0" dirty="0"/>
              <a:t> </a:t>
            </a:r>
            <a:r>
              <a:rPr lang="en-US" dirty="0"/>
              <a:t>For signage, all booth items such as products, literature, pens, shirts, etc., may display the Exhibitor’s logo. </a:t>
            </a:r>
            <a:r>
              <a:rPr lang="en-US" b="1" dirty="0"/>
              <a:t>Reference or logos</a:t>
            </a:r>
            <a:r>
              <a:rPr lang="en-US" dirty="0"/>
              <a:t> </a:t>
            </a:r>
            <a:r>
              <a:rPr lang="en-US" b="1" dirty="0"/>
              <a:t>of a distributor, dealer or supplier cannot</a:t>
            </a:r>
            <a:r>
              <a:rPr lang="en-US" dirty="0"/>
              <a:t> </a:t>
            </a:r>
            <a:r>
              <a:rPr lang="en-US" b="1" dirty="0"/>
              <a:t>be present in the booth.</a:t>
            </a:r>
            <a:endParaRPr lang="en-US" dirty="0"/>
          </a:p>
          <a:p>
            <a:pPr lvl="0"/>
            <a:r>
              <a:rPr lang="en-US" dirty="0"/>
              <a:t>An Exhibitor may list its NAFEM member company name and brands on booth signage and graphics.</a:t>
            </a:r>
          </a:p>
          <a:p>
            <a:pPr marL="0" lvl="0" indent="0" algn="l" rtl="0">
              <a:lnSpc>
                <a:spcPct val="100000"/>
              </a:lnSpc>
              <a:spcBef>
                <a:spcPts val="0"/>
              </a:spcBef>
              <a:spcAft>
                <a:spcPts val="0"/>
              </a:spcAft>
              <a:buSzPts val="1400"/>
              <a:buNone/>
            </a:pPr>
            <a:endParaRPr lang="en-US" dirty="0"/>
          </a:p>
          <a:p>
            <a:pPr lvl="0"/>
            <a:r>
              <a:rPr lang="en-US" dirty="0"/>
              <a:t>As for</a:t>
            </a:r>
            <a:r>
              <a:rPr lang="en-US" baseline="0" dirty="0"/>
              <a:t> products, a</a:t>
            </a:r>
            <a:r>
              <a:rPr lang="en-US" dirty="0"/>
              <a:t>ll products exhibited must be on NAFEM’s Approved Product Category List. </a:t>
            </a:r>
          </a:p>
          <a:p>
            <a:pPr lvl="0"/>
            <a:r>
              <a:rPr lang="en-US" dirty="0"/>
              <a:t>An exhibitor may display a product which it does not manufacture, </a:t>
            </a:r>
            <a:r>
              <a:rPr lang="en-US" b="1" dirty="0"/>
              <a:t>only</a:t>
            </a:r>
            <a:r>
              <a:rPr lang="en-US" dirty="0"/>
              <a:t> if the products are branded under its name or trademark. The brand may be shown on the product or its packaging. </a:t>
            </a:r>
          </a:p>
          <a:p>
            <a:pPr lvl="0"/>
            <a:endParaRPr lang="en-US" dirty="0"/>
          </a:p>
          <a:p>
            <a:pPr lvl="0"/>
            <a:r>
              <a:rPr lang="en-US" dirty="0"/>
              <a:t>If you have a question about products or graphics you would like to have in your booth, please reach</a:t>
            </a:r>
            <a:r>
              <a:rPr lang="en-US" baseline="0" dirty="0"/>
              <a:t> out to info@thenafemshow.org and we will confirm if it is permitted.</a:t>
            </a:r>
            <a:endParaRPr lang="en-US" dirty="0"/>
          </a:p>
          <a:p>
            <a:pPr marL="0" lvl="0" indent="0" algn="l" rtl="0">
              <a:lnSpc>
                <a:spcPct val="100000"/>
              </a:lnSpc>
              <a:spcBef>
                <a:spcPts val="0"/>
              </a:spcBef>
              <a:spcAft>
                <a:spcPts val="0"/>
              </a:spcAft>
              <a:buSzPts val="1400"/>
              <a:buNone/>
            </a:pPr>
            <a:endParaRPr lang="en-US" dirty="0"/>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6565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t>
            </a:r>
            <a:r>
              <a:rPr lang="en-US" b="1" dirty="0"/>
              <a:t>Kelsey</a:t>
            </a:r>
            <a:r>
              <a:rPr lang="en-US" dirty="0"/>
              <a:t>]</a:t>
            </a:r>
            <a:r>
              <a:rPr lang="en-US" baseline="0" dirty="0"/>
              <a:t> </a:t>
            </a:r>
            <a:r>
              <a:rPr lang="en-US" dirty="0"/>
              <a:t>The NAFEM Show is</a:t>
            </a:r>
            <a:r>
              <a:rPr lang="en-US" baseline="0" dirty="0"/>
              <a:t> divided up into sections, each with a floor manager assigned to it.  They are there to help exhibitors and answer questions and also to keep an eye out for booth violations. If the floor managers see a violation, first they have a </a:t>
            </a:r>
            <a:r>
              <a:rPr lang="en-US" sz="1200" dirty="0">
                <a:effectLst/>
                <a:latin typeface="+mj-lt"/>
                <a:ea typeface="+mj-ea"/>
                <a:cs typeface="+mj-cs"/>
                <a:sym typeface="Calibri"/>
              </a:rPr>
              <a:t>conversation with the exhibitor to explain the violation so that the exhibitor can adjust their booth structure. If the exhibitor is not in their booth they are given a</a:t>
            </a:r>
            <a:r>
              <a:rPr lang="en-US" sz="1200" baseline="0" dirty="0">
                <a:effectLst/>
                <a:latin typeface="+mj-lt"/>
                <a:ea typeface="+mj-ea"/>
                <a:cs typeface="+mj-cs"/>
                <a:sym typeface="Calibri"/>
              </a:rPr>
              <a:t> written vi</a:t>
            </a:r>
            <a:r>
              <a:rPr lang="en-US" sz="1200" dirty="0">
                <a:effectLst/>
                <a:latin typeface="+mj-lt"/>
                <a:ea typeface="+mj-ea"/>
                <a:cs typeface="+mj-cs"/>
                <a:sym typeface="Calibri"/>
              </a:rPr>
              <a:t>olation notice. We review all violations with exhibitors on</a:t>
            </a:r>
            <a:r>
              <a:rPr lang="en-US" sz="1200" baseline="0" dirty="0">
                <a:effectLst/>
                <a:latin typeface="+mj-lt"/>
                <a:ea typeface="+mj-ea"/>
                <a:cs typeface="+mj-cs"/>
                <a:sym typeface="Calibri"/>
              </a:rPr>
              <a:t> Wednesday, t</a:t>
            </a:r>
            <a:r>
              <a:rPr lang="en-US" sz="1200" dirty="0">
                <a:effectLst/>
                <a:latin typeface="+mj-lt"/>
                <a:ea typeface="+mj-ea"/>
                <a:cs typeface="+mj-cs"/>
                <a:sym typeface="Calibri"/>
              </a:rPr>
              <a:t>he morning of show opening to confirm they</a:t>
            </a:r>
            <a:r>
              <a:rPr lang="en-US" sz="1200" baseline="0" dirty="0">
                <a:effectLst/>
                <a:latin typeface="+mj-lt"/>
                <a:ea typeface="+mj-ea"/>
                <a:cs typeface="+mj-cs"/>
                <a:sym typeface="Calibri"/>
              </a:rPr>
              <a:t> have been resolved so that the violation can be removed</a:t>
            </a:r>
            <a:r>
              <a:rPr lang="en-US" sz="1200" dirty="0">
                <a:effectLst/>
                <a:latin typeface="+mj-lt"/>
                <a:ea typeface="+mj-ea"/>
                <a:cs typeface="+mj-cs"/>
                <a:sym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If the</a:t>
            </a:r>
            <a:r>
              <a:rPr lang="en-US" sz="1200" baseline="0" dirty="0">
                <a:effectLst/>
                <a:latin typeface="+mj-lt"/>
                <a:ea typeface="+mj-ea"/>
                <a:cs typeface="+mj-cs"/>
                <a:sym typeface="Calibri"/>
              </a:rPr>
              <a:t> violation remains intact at the time of show opening on Wednesday, the exhibitor may, at the discretion of NAFEM, lose part or all of their priority points, and may entirely lose the privilege of exhibiting in future NAFEM Shows.  </a:t>
            </a:r>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178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defTabSz="931774"/>
            <a:endParaRPr lang="en-US" baseline="0" dirty="0"/>
          </a:p>
          <a:p>
            <a:pPr defTabSz="931774"/>
            <a:r>
              <a:rPr lang="en-US" dirty="0"/>
              <a:t>Detailed</a:t>
            </a:r>
            <a:r>
              <a:rPr lang="en-US" baseline="0" dirty="0"/>
              <a:t> floor plans are due on November 8</a:t>
            </a:r>
            <a:r>
              <a:rPr lang="en-US" baseline="30000" dirty="0"/>
              <a:t>th</a:t>
            </a:r>
            <a:r>
              <a:rPr lang="en-US" baseline="0" dirty="0"/>
              <a:t>  for any exhibitor who has an island, split island or peninsula booth, as well as Exhibitors who manufacturer walk-in coolers, refrigerators or freezers. Please note that for any booth configuration eligible to have a hanging sign such as an island booth, NO hanging signs are permitted to be rigged over an aisle. Your hanging sign MUST be rigged over the confines of your contracted booth space. If you received a booth violation at the 2023 show, then you are also required to submit detailed floor plans by November 8</a:t>
            </a:r>
            <a:r>
              <a:rPr lang="en-US" baseline="30000" dirty="0"/>
              <a:t>th</a:t>
            </a:r>
            <a:r>
              <a:rPr lang="en-US" baseline="0" dirty="0"/>
              <a:t>. As mentioned earlier, you will submit your diagram for approval via the Exhibitor Resource Center.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1746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7804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[Kelsey] </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a:t>
            </a:r>
            <a:r>
              <a:rPr lang="en-US" baseline="0" dirty="0"/>
              <a:t> that, I’ll have Jackie hop back on and we’ll begin Q&amp;A.  If our team does not address your questions live here today, we will note all questions and get back to you individually following the webinar.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0" marR="0">
              <a:lnSpc>
                <a:spcPct val="115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Q&amp;A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[Jackie] Thanks. Now let’s get to the questions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Keep in mind if you do have a specific question, please email info@thenafemshow.org and our team can assist you further.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(Field Questions)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Seeded questions: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200" b="1" dirty="0">
                <a:effectLst/>
                <a:latin typeface="Arial" panose="020B0604020202020204" pitchFamily="34" charset="0"/>
                <a:ea typeface="Calibri" panose="020F0502020204030204" pitchFamily="34" charset="0"/>
                <a:cs typeface="Times New Roman" panose="02020603050405020304" pitchFamily="18" charset="0"/>
              </a:rPr>
              <a:t>How do I determine which booth rules to follow if I’m unsure on my booth type?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arenR"/>
            </a:pPr>
            <a:r>
              <a:rPr lang="en-US" sz="1200" b="1" dirty="0">
                <a:effectLst/>
                <a:latin typeface="Arial" panose="020B0604020202020204" pitchFamily="34" charset="0"/>
                <a:ea typeface="Calibri" panose="020F0502020204030204" pitchFamily="34" charset="0"/>
                <a:cs typeface="Times New Roman" panose="02020603050405020304" pitchFamily="18" charset="0"/>
              </a:rPr>
              <a:t>If I check with my neighboring company can I build higher or block their line of sight if they’re okay with it? </a:t>
            </a:r>
          </a:p>
          <a:p>
            <a:pPr marL="342900" marR="0" lvl="0" indent="-342900">
              <a:lnSpc>
                <a:spcPct val="115000"/>
              </a:lnSpc>
              <a:spcBef>
                <a:spcPts val="0"/>
              </a:spcBef>
              <a:spcAft>
                <a:spcPts val="0"/>
              </a:spcAft>
              <a:buFont typeface="+mj-lt"/>
              <a:buAutoNum type="arabicParen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CLOSE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2:45 p.m. –Q&amp;A ends; Jackie closes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Reminder….A recording of today’s webinar will be posted by tomorrow for reference on the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nafem</a:t>
            </a:r>
            <a:r>
              <a:rPr lang="en-US" sz="1200" b="1" dirty="0">
                <a:effectLst/>
                <a:latin typeface="Arial" panose="020B0604020202020204" pitchFamily="34" charset="0"/>
                <a:ea typeface="Calibri" panose="020F0502020204030204" pitchFamily="34" charset="0"/>
                <a:cs typeface="Times New Roman" panose="02020603050405020304" pitchFamily="18" charset="0"/>
              </a:rPr>
              <a:t> show site.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If you haven’t already, sign up for the next webinar taking place on Nov. 6 at 2 p.m. central for Everything You Need to Know as a First Time Exhibitor. </a:t>
            </a:r>
          </a:p>
          <a:p>
            <a:pPr marL="0" marR="0" lvl="0" indent="0">
              <a:lnSpc>
                <a:spcPct val="115000"/>
              </a:lnSpc>
              <a:spcBef>
                <a:spcPts val="0"/>
              </a:spcBef>
              <a:spcAft>
                <a:spcPts val="0"/>
              </a:spcAft>
              <a:buFont typeface="Symbol" panose="05050102010706020507" pitchFamily="18" charset="2"/>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That’s it!  Thanks for joining us.  Have a great rest of your day!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5413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defTabSz="950969">
              <a:defRPr/>
            </a:pPr>
            <a:r>
              <a:rPr lang="en-US" b="0" dirty="0"/>
              <a:t>[Kelsey</a:t>
            </a:r>
            <a:r>
              <a:rPr lang="en-US" b="0" baseline="0" dirty="0"/>
              <a:t>] </a:t>
            </a:r>
            <a:r>
              <a:rPr lang="en-US" b="0" dirty="0"/>
              <a:t>Great, thank you Jackie and thank you all for joining</a:t>
            </a:r>
            <a:r>
              <a:rPr lang="en-US" b="0" baseline="0" dirty="0"/>
              <a:t> us today!</a:t>
            </a:r>
            <a:r>
              <a:rPr lang="en-US" b="0" dirty="0"/>
              <a:t> You’ll see our agenda shown here including reviewing booth types, common violations and examples, how to submit your booth diagram, signage details and finally we’ll wrap up with important dates and Q&amp;A. </a:t>
            </a:r>
            <a:endParaRPr lang="en-US" b="0" baseline="0" dirty="0"/>
          </a:p>
          <a:p>
            <a:pPr defTabSz="950969">
              <a:defRPr/>
            </a:pPr>
            <a:endParaRPr lang="en-US" b="0" baseline="0" dirty="0"/>
          </a:p>
          <a:p>
            <a:pPr defTabSz="950969">
              <a:defRPr/>
            </a:pPr>
            <a:r>
              <a:rPr lang="en-US" b="0" dirty="0"/>
              <a:t>As</a:t>
            </a:r>
            <a:r>
              <a:rPr lang="en-US" b="0" baseline="0" dirty="0"/>
              <a:t> you can see we’ll</a:t>
            </a:r>
            <a:r>
              <a:rPr lang="en-US" b="0" dirty="0"/>
              <a:t> cover quite</a:t>
            </a:r>
            <a:r>
              <a:rPr lang="en-US" b="0" baseline="0" dirty="0"/>
              <a:t> a few topics today so let’s get started!</a:t>
            </a:r>
            <a:endParaRPr lang="en-US" b="0" dirty="0"/>
          </a:p>
          <a:p>
            <a:pPr marL="0" lvl="0" indent="0" algn="l" rtl="0">
              <a:lnSpc>
                <a:spcPct val="100000"/>
              </a:lnSpc>
              <a:spcBef>
                <a:spcPts val="0"/>
              </a:spcBef>
              <a:spcAft>
                <a:spcPts val="0"/>
              </a:spcAft>
              <a:buSzPts val="140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0" dirty="0"/>
              <a:t>[</a:t>
            </a:r>
            <a:r>
              <a:rPr lang="en-US" b="1" dirty="0"/>
              <a:t>Kelsey</a:t>
            </a:r>
            <a:r>
              <a:rPr lang="en-US" b="0" dirty="0"/>
              <a:t>]</a:t>
            </a:r>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r>
              <a:rPr lang="en-US" dirty="0"/>
              <a:t>Please note that all trade show contacts received an email on Monday, October 7 this week which included specific rules and regulations based on your booth type. We will also review these details today. This email also included our targeted move-in floor plan which is accessible via the Exhibitor Resource Center. </a:t>
            </a:r>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2991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t>
            </a:r>
            <a:r>
              <a:rPr lang="en-US" b="1" dirty="0"/>
              <a:t>Kelsey</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Before we get started with specific booth types,</a:t>
            </a:r>
            <a:r>
              <a:rPr lang="en-US" b="0" baseline="0" dirty="0"/>
              <a:t> I wanted to reference that everything we’re covering today can also be found within The NAFEM Show 2025 Rules &amp; Regulations which is found in the Exhibitor Resource Center or on The NAFEM Show website. I’ve included a screenshot here of our rules at a glance broken down by booth type. The rules and regulations also include diagrams and further details depending on your booth type. If you’re unsure on what type of booth you have, please don’t hesitate to email info@thenafemshow.org and our team is happy to assist!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baseline="0" dirty="0"/>
              <a:t>With that being said, let’s begin by covering each specific booth type. </a:t>
            </a:r>
          </a:p>
          <a:p>
            <a:pPr marL="0" lvl="0" indent="0" algn="l" rtl="0">
              <a:lnSpc>
                <a:spcPct val="100000"/>
              </a:lnSpc>
              <a:spcBef>
                <a:spcPts val="0"/>
              </a:spcBef>
              <a:spcAft>
                <a:spcPts val="0"/>
              </a:spcAft>
              <a:buSzPts val="1400"/>
              <a:buNone/>
            </a:pPr>
            <a:endParaRPr lang="en-US" dirty="0"/>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t>
            </a:r>
            <a:r>
              <a:rPr lang="en-US" b="1" dirty="0"/>
              <a:t>Kelsey</a:t>
            </a:r>
            <a:r>
              <a:rPr lang="en-US" b="0"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The NAFEM Show, we have (6) types of booths–</a:t>
            </a:r>
            <a:r>
              <a:rPr lang="en-US" baseline="0" dirty="0"/>
              <a:t> inline, corners, peninsulas, perimeter, split island and island booths.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Starting with inline booths – they only </a:t>
            </a:r>
            <a:r>
              <a:rPr lang="en-US" sz="1200" dirty="0">
                <a:effectLst/>
                <a:latin typeface="+mj-lt"/>
                <a:ea typeface="+mj-ea"/>
                <a:cs typeface="+mj-cs"/>
                <a:sym typeface="Calibri"/>
              </a:rPr>
              <a:t>have one side exposed to an aisle and are generally arranged in a series along a straight line. Individual booths may be combined to form a larger inline exhibit space.  </a:t>
            </a:r>
          </a:p>
          <a:p>
            <a:endParaRPr lang="en-US" sz="1200" dirty="0">
              <a:effectLst/>
              <a:latin typeface="+mj-lt"/>
              <a:ea typeface="+mj-ea"/>
              <a:cs typeface="+mj-cs"/>
              <a:sym typeface="Calibri"/>
            </a:endParaRPr>
          </a:p>
          <a:p>
            <a:r>
              <a:rPr lang="en-US" sz="1200" dirty="0">
                <a:effectLst/>
                <a:latin typeface="+mj-lt"/>
                <a:ea typeface="+mj-ea"/>
                <a:cs typeface="+mj-cs"/>
                <a:sym typeface="Calibri"/>
              </a:rPr>
              <a:t>In the first example shown on the screen, Foodservice Sustainability Solutions </a:t>
            </a:r>
            <a:r>
              <a:rPr lang="en-US" sz="1200" baseline="0" dirty="0">
                <a:effectLst/>
                <a:latin typeface="+mj-lt"/>
                <a:ea typeface="+mj-ea"/>
                <a:cs typeface="+mj-cs"/>
                <a:sym typeface="Calibri"/>
              </a:rPr>
              <a:t>is a 12x20 inline space. Next to them is Atlanta Booth &amp; Chair which is another 12x20 inline space.  </a:t>
            </a:r>
          </a:p>
          <a:p>
            <a:endParaRPr lang="en-US" sz="1200" baseline="0" dirty="0">
              <a:effectLst/>
              <a:latin typeface="+mj-lt"/>
              <a:ea typeface="+mj-ea"/>
              <a:cs typeface="+mj-cs"/>
              <a:sym typeface="Calibri"/>
            </a:endParaRPr>
          </a:p>
          <a:p>
            <a:r>
              <a:rPr lang="en-US" sz="1200" baseline="0" dirty="0">
                <a:effectLst/>
                <a:latin typeface="+mj-lt"/>
                <a:ea typeface="+mj-ea"/>
                <a:cs typeface="+mj-cs"/>
                <a:sym typeface="Calibri"/>
              </a:rPr>
              <a:t>In the example to the right, you see two rows of inline booths. The space between indicates the service aisle.  The service aisle is behind the booth space and attendees cannot walk in that area.  The service aisle will be hidden with 8’ drape.  </a:t>
            </a:r>
          </a:p>
          <a:p>
            <a:endParaRPr lang="en-US" sz="1200" baseline="0" dirty="0">
              <a:effectLst/>
              <a:latin typeface="+mj-lt"/>
              <a:ea typeface="+mj-ea"/>
              <a:cs typeface="+mj-cs"/>
              <a:sym typeface="Calibri"/>
            </a:endParaRPr>
          </a:p>
          <a:p>
            <a:r>
              <a:rPr lang="en-US" sz="1200" baseline="0" dirty="0">
                <a:effectLst/>
                <a:latin typeface="+mj-lt"/>
                <a:ea typeface="+mj-ea"/>
                <a:cs typeface="+mj-cs"/>
                <a:sym typeface="Calibri"/>
              </a:rPr>
              <a:t>In all inline booths, e</a:t>
            </a:r>
            <a:r>
              <a:rPr lang="en-US" dirty="0"/>
              <a:t>xhibit fixtures should not obstruct sight lines of neighboring exhibitors.  This means that there is a maximum height of 8’ in the back of the exhibit space</a:t>
            </a:r>
            <a:r>
              <a:rPr lang="en-US" baseline="0" dirty="0"/>
              <a:t> and a m</a:t>
            </a:r>
            <a:r>
              <a:rPr lang="en-US" dirty="0"/>
              <a:t>aximum of 4’ in the front 5’ of your booth that’s within 10’ of a neighboring booth.</a:t>
            </a:r>
          </a:p>
          <a:p>
            <a:endParaRPr lang="en-US" dirty="0"/>
          </a:p>
          <a:p>
            <a:r>
              <a:rPr lang="en-US" dirty="0"/>
              <a:t>**POINT</a:t>
            </a:r>
            <a:r>
              <a:rPr lang="en-US" baseline="0" dirty="0"/>
              <a:t> ON SCREEN TO SHOW WHERE YOU CAN GO UP TO 8’ and 4’</a:t>
            </a:r>
            <a:endParaRPr lang="en-US" dirty="0"/>
          </a:p>
          <a:p>
            <a:endParaRPr lang="en-US" dirty="0"/>
          </a:p>
          <a:p>
            <a:r>
              <a:rPr lang="en-US" dirty="0"/>
              <a:t>Hanging signs are NOT permitted</a:t>
            </a:r>
            <a:r>
              <a:rPr lang="en-US" baseline="0" dirty="0"/>
              <a:t> in inline booths.</a:t>
            </a:r>
          </a:p>
          <a:p>
            <a:endParaRPr lang="en-US" baseline="0" dirty="0"/>
          </a:p>
          <a:p>
            <a:r>
              <a:rPr lang="en-US" baseline="0" dirty="0"/>
              <a:t>I want to point out that island booths can build up to 16’ in all areas of their booth.  This is something to be aware of if you have island booths near your inline booth.</a:t>
            </a:r>
            <a:endParaRPr lang="en-US" dirty="0"/>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defTabSz="942289" eaLnBrk="1" fontAlgn="auto" latinLnBrk="0" hangingPunct="1">
              <a:lnSpc>
                <a:spcPct val="100000"/>
              </a:lnSpc>
              <a:spcBef>
                <a:spcPts val="0"/>
              </a:spcBef>
              <a:spcAft>
                <a:spcPts val="0"/>
              </a:spcAft>
              <a:buClrTx/>
              <a:buSzTx/>
              <a:buFontTx/>
              <a:buNone/>
              <a:tabLst/>
              <a:defRPr/>
            </a:pPr>
            <a:r>
              <a:rPr lang="en-US" b="0" dirty="0"/>
              <a:t>[</a:t>
            </a:r>
            <a:r>
              <a:rPr lang="en-US" b="1" dirty="0"/>
              <a:t>Kelsey</a:t>
            </a:r>
            <a:r>
              <a:rPr lang="en-US" b="0" dirty="0"/>
              <a:t>]</a:t>
            </a:r>
            <a:r>
              <a:rPr lang="en-US" b="0" baseline="0" dirty="0"/>
              <a:t> </a:t>
            </a:r>
            <a:r>
              <a:rPr lang="en-US" dirty="0"/>
              <a:t>This is an example of an inline booth that has</a:t>
            </a:r>
            <a:r>
              <a:rPr lang="en-US" baseline="0" dirty="0"/>
              <a:t> items in their booth taller than 4’ tall in the front 5’ of their booth.  As you can see, they are blocking their neighbors sightlines.  Starting in this area of their booth *POINT TO AREA* they should not be any taller than 4’. The same violation is here but the exhibitor has an 8’ wall on the side of their booth which completely blocks their neighbor. Both examples here would be booth violations.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a:t>
            </a:r>
            <a:r>
              <a:rPr lang="en-US" b="1" baseline="0" dirty="0"/>
              <a:t>Kelsey</a:t>
            </a:r>
            <a:r>
              <a:rPr lang="en-US" baseline="0" dirty="0"/>
              <a:t>] </a:t>
            </a:r>
            <a:r>
              <a:rPr lang="en-US" dirty="0"/>
              <a:t>Corner booths are the same shape as an</a:t>
            </a:r>
            <a:r>
              <a:rPr lang="en-US" baseline="0" dirty="0"/>
              <a:t> inline booth, but </a:t>
            </a:r>
            <a:r>
              <a:rPr lang="en-US" sz="1200" baseline="0" dirty="0">
                <a:effectLst/>
                <a:latin typeface="+mj-lt"/>
                <a:ea typeface="+mj-ea"/>
                <a:cs typeface="+mj-cs"/>
                <a:sym typeface="Calibri"/>
              </a:rPr>
              <a:t>t</a:t>
            </a:r>
            <a:r>
              <a:rPr lang="en-US" sz="1200" dirty="0">
                <a:effectLst/>
                <a:latin typeface="+mj-lt"/>
                <a:ea typeface="+mj-ea"/>
                <a:cs typeface="+mj-cs"/>
                <a:sym typeface="Calibri"/>
              </a:rPr>
              <a:t>hese booths have two sides exposed to an aisle. You’ll see in the red rectangles</a:t>
            </a:r>
            <a:r>
              <a:rPr lang="en-US" sz="1200" baseline="0" dirty="0">
                <a:effectLst/>
                <a:latin typeface="+mj-lt"/>
                <a:ea typeface="+mj-ea"/>
                <a:cs typeface="+mj-cs"/>
                <a:sym typeface="Calibri"/>
              </a:rPr>
              <a:t> shown here examples of corner spaces. </a:t>
            </a:r>
            <a:endParaRPr lang="en-US" sz="1200" dirty="0">
              <a:effectLst/>
              <a:latin typeface="+mj-lt"/>
              <a:ea typeface="+mj-ea"/>
              <a:cs typeface="+mj-cs"/>
              <a:sym typeface="Calibri"/>
            </a:endParaRPr>
          </a:p>
          <a:p>
            <a:endParaRPr lang="en-US" sz="1200" baseline="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j-ea"/>
                <a:cs typeface="+mj-cs"/>
                <a:sym typeface="Calibri"/>
              </a:rPr>
              <a:t>In corner booths, the same rules apply as inline booths. E</a:t>
            </a:r>
            <a:r>
              <a:rPr lang="en-US" dirty="0"/>
              <a:t>xhibit fixtures should not obstruct sight lines of neighboring exhibitors.  This means that there is a maximum height of 8’ in the back of the exhibit space</a:t>
            </a:r>
            <a:r>
              <a:rPr lang="en-US" baseline="0" dirty="0"/>
              <a:t> and a m</a:t>
            </a:r>
            <a:r>
              <a:rPr lang="en-US" dirty="0"/>
              <a:t>aximum of 4’ in the front 5’ of your booth within 10’ of a neighboring booth.</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r>
              <a:rPr lang="en-US" dirty="0"/>
              <a:t>**POINT</a:t>
            </a:r>
            <a:r>
              <a:rPr lang="en-US" baseline="0" dirty="0"/>
              <a:t> ON SCREEN TO SHOW WHERE YOU CAN GO UP TO 8’ and 4’</a:t>
            </a:r>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dirty="0"/>
              <a:t>Hanging signs ARE NOT permitted</a:t>
            </a:r>
            <a:r>
              <a:rPr lang="en-US" baseline="0" dirty="0"/>
              <a:t> in corner booths.</a:t>
            </a:r>
            <a:endParaRPr lang="en-US" dirty="0"/>
          </a:p>
          <a:p>
            <a:pPr marL="0" lvl="0" indent="0" algn="l" rtl="0">
              <a:lnSpc>
                <a:spcPct val="100000"/>
              </a:lnSpc>
              <a:spcBef>
                <a:spcPts val="0"/>
              </a:spcBef>
              <a:spcAft>
                <a:spcPts val="0"/>
              </a:spcAft>
              <a:buSzPts val="1400"/>
              <a:buFont typeface="Arial" panose="020B0604020202020204" pitchFamily="34" charset="0"/>
              <a:buNone/>
            </a:pPr>
            <a:endParaRPr lang="en-US" dirty="0"/>
          </a:p>
          <a:p>
            <a:pPr marL="0" lvl="0" indent="0" algn="l" rtl="0">
              <a:lnSpc>
                <a:spcPct val="100000"/>
              </a:lnSpc>
              <a:spcBef>
                <a:spcPts val="0"/>
              </a:spcBef>
              <a:spcAft>
                <a:spcPts val="0"/>
              </a:spcAft>
              <a:buSzPts val="1400"/>
              <a:buFont typeface="Arial" panose="020B0604020202020204" pitchFamily="34" charset="0"/>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1126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a:t>
            </a:r>
            <a:r>
              <a:rPr lang="en-US" b="1" dirty="0"/>
              <a:t>Kelsey</a:t>
            </a:r>
            <a:r>
              <a:rPr lang="en-US" dirty="0"/>
              <a:t>]</a:t>
            </a:r>
            <a:r>
              <a:rPr lang="en-US" baseline="0" dirty="0"/>
              <a:t> </a:t>
            </a:r>
            <a:r>
              <a:rPr lang="en-US" dirty="0"/>
              <a:t>This exhibitor</a:t>
            </a:r>
            <a:r>
              <a:rPr lang="en-US" baseline="0" dirty="0"/>
              <a:t> has a corner booth, but their sign on top of their equipment is over 8’ tall.  As a reminder, nothing can be taller than your 8’ tall drape in the back of your booth.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2191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t>
            </a:r>
            <a:r>
              <a:rPr lang="en-US" b="1" dirty="0"/>
              <a:t>Kelsey</a:t>
            </a:r>
            <a:r>
              <a:rPr lang="en-US" dirty="0"/>
              <a:t>]</a:t>
            </a:r>
            <a:r>
              <a:rPr lang="en-US" baseline="0" dirty="0"/>
              <a:t> </a:t>
            </a:r>
            <a:r>
              <a:rPr lang="en-US" sz="1200" u="none" strike="noStrike" dirty="0">
                <a:effectLst/>
                <a:latin typeface="+mj-lt"/>
                <a:ea typeface="+mj-ea"/>
                <a:cs typeface="+mj-cs"/>
                <a:sym typeface="Calibri"/>
              </a:rPr>
              <a:t>Peninsula booths are exposed to aisles on three sides and composed of a minimum of four booths. Backwalls must be finished and cannot contain any branding or copy. Finished means that there can be no exposed wood or material.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u="none" strike="noStrike"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dirty="0">
                <a:effectLst/>
                <a:latin typeface="+mj-lt"/>
                <a:ea typeface="+mj-ea"/>
                <a:cs typeface="+mj-cs"/>
                <a:sym typeface="Calibri"/>
              </a:rPr>
              <a:t>When a peninsula booth backs up to two inline booths, the backwall is restricted to 4’</a:t>
            </a:r>
            <a:r>
              <a:rPr lang="en-US" sz="1200" u="none" strike="noStrike" baseline="0" dirty="0">
                <a:effectLst/>
                <a:latin typeface="+mj-lt"/>
                <a:ea typeface="+mj-ea"/>
                <a:cs typeface="+mj-cs"/>
                <a:sym typeface="Calibri"/>
              </a:rPr>
              <a:t> </a:t>
            </a:r>
            <a:r>
              <a:rPr lang="en-US" sz="1200" u="none" strike="noStrike" dirty="0">
                <a:effectLst/>
                <a:latin typeface="+mj-lt"/>
                <a:ea typeface="+mj-ea"/>
                <a:cs typeface="+mj-cs"/>
                <a:sym typeface="Calibri"/>
              </a:rPr>
              <a:t>in height within 5’ of the aisle and 10’ of the adjoining booths. 16’ (4.88m) is the maximum height allowance for the center portion of the backwall and exhibit fixtures. </a:t>
            </a:r>
            <a:r>
              <a:rPr lang="en-US" sz="1200" u="none" strike="noStrike" baseline="0" dirty="0">
                <a:effectLst/>
                <a:latin typeface="+mj-lt"/>
                <a:ea typeface="+mj-ea"/>
                <a:cs typeface="+mj-cs"/>
                <a:sym typeface="Calibri"/>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u="none" strike="noStrike" baseline="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dirty="0">
                <a:effectLst/>
                <a:latin typeface="+mj-lt"/>
                <a:ea typeface="+mj-ea"/>
                <a:cs typeface="+mj-cs"/>
                <a:sym typeface="Calibri"/>
              </a:rPr>
              <a:t>Hanging signs can be hung at a maximum height of 20’ (6.10m) to the top of the</a:t>
            </a:r>
            <a:r>
              <a:rPr lang="en-US" sz="1200" u="none" strike="noStrike" baseline="0" dirty="0">
                <a:effectLst/>
                <a:latin typeface="+mj-lt"/>
                <a:ea typeface="+mj-ea"/>
                <a:cs typeface="+mj-cs"/>
                <a:sym typeface="Calibri"/>
              </a:rPr>
              <a:t> </a:t>
            </a:r>
            <a:r>
              <a:rPr lang="en-US" sz="1200" u="none" strike="noStrike" dirty="0">
                <a:effectLst/>
                <a:latin typeface="+mj-lt"/>
                <a:ea typeface="+mj-ea"/>
                <a:cs typeface="+mj-cs"/>
                <a:sym typeface="Calibri"/>
              </a:rPr>
              <a:t>sign.</a:t>
            </a:r>
            <a:r>
              <a:rPr lang="en-US" sz="1200" u="none" strike="noStrike" baseline="0" dirty="0">
                <a:effectLst/>
                <a:latin typeface="+mj-lt"/>
                <a:ea typeface="+mj-ea"/>
                <a:cs typeface="+mj-cs"/>
                <a:sym typeface="Calibri"/>
              </a:rPr>
              <a:t>  </a:t>
            </a:r>
            <a:r>
              <a:rPr lang="en-US" sz="1200" u="none" strike="noStrike" dirty="0">
                <a:effectLst/>
                <a:latin typeface="+mj-lt"/>
                <a:ea typeface="+mj-ea"/>
                <a:cs typeface="+mj-cs"/>
                <a:sym typeface="Calibri"/>
              </a:rPr>
              <a:t>If hanging sign is placed within 5’ (1.53m) of an adjacent booth, the side facing the adjacent booth should be finished and not contain any copy.</a:t>
            </a:r>
          </a:p>
          <a:p>
            <a:pPr marL="0" marR="0" lvl="0" indent="0" defTabSz="914400" eaLnBrk="1" fontAlgn="auto" latinLnBrk="0" hangingPunct="1">
              <a:lnSpc>
                <a:spcPct val="100000"/>
              </a:lnSpc>
              <a:spcBef>
                <a:spcPts val="0"/>
              </a:spcBef>
              <a:spcAft>
                <a:spcPts val="0"/>
              </a:spcAft>
              <a:buClrTx/>
              <a:buSzTx/>
              <a:buFontTx/>
              <a:buNone/>
              <a:tabLst/>
              <a:defRPr/>
            </a:pPr>
            <a:endParaRPr lang="en-US" sz="1200" u="none" strike="noStrike"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dirty="0">
                <a:effectLst/>
                <a:latin typeface="+mj-lt"/>
                <a:ea typeface="+mj-ea"/>
                <a:cs typeface="+mj-cs"/>
                <a:sym typeface="Calibri"/>
              </a:rPr>
              <a:t>NAFEM will provide 8’ high drape for all peninsula booths.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u="none" strike="noStrike"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dirty="0">
                <a:effectLst/>
                <a:latin typeface="+mj-lt"/>
                <a:ea typeface="+mj-ea"/>
                <a:cs typeface="+mj-cs"/>
                <a:sym typeface="Calibri"/>
              </a:rPr>
              <a:t>In the example here, </a:t>
            </a:r>
            <a:r>
              <a:rPr lang="en-US" sz="1200" u="none" strike="noStrike" dirty="0" err="1">
                <a:effectLst/>
                <a:latin typeface="+mj-lt"/>
                <a:ea typeface="+mj-ea"/>
                <a:cs typeface="+mj-cs"/>
                <a:sym typeface="Calibri"/>
              </a:rPr>
              <a:t>Blendtec</a:t>
            </a:r>
            <a:r>
              <a:rPr lang="en-US" sz="1200" u="none" strike="noStrike" dirty="0">
                <a:effectLst/>
                <a:latin typeface="+mj-lt"/>
                <a:ea typeface="+mj-ea"/>
                <a:cs typeface="+mj-cs"/>
                <a:sym typeface="Calibri"/>
              </a:rPr>
              <a:t> is</a:t>
            </a:r>
            <a:r>
              <a:rPr lang="en-US" sz="1200" u="none" strike="noStrike" baseline="0" dirty="0">
                <a:effectLst/>
                <a:latin typeface="+mj-lt"/>
                <a:ea typeface="+mj-ea"/>
                <a:cs typeface="+mj-cs"/>
                <a:sym typeface="Calibri"/>
              </a:rPr>
              <a:t> a 30x20 peninsula space and cannot go taller than 4’ in this area *POINT* and this area *POINT*.  They can have a hanging sign but if it is within 5’ of their neighbor booths it cannot have copy facing the neighbors.</a:t>
            </a:r>
            <a:endParaRPr lang="en-US" sz="1200" u="none" strike="noStrike" dirty="0">
              <a:effectLst/>
              <a:latin typeface="+mj-lt"/>
              <a:ea typeface="+mj-ea"/>
              <a:cs typeface="+mj-cs"/>
              <a:sym typeface="Calibri"/>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64348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3">
  <p:cSld name="Cover 3">
    <p:spTree>
      <p:nvGrpSpPr>
        <p:cNvPr id="1" name="Shape 27"/>
        <p:cNvGrpSpPr/>
        <p:nvPr/>
      </p:nvGrpSpPr>
      <p:grpSpPr>
        <a:xfrm>
          <a:off x="0" y="0"/>
          <a:ext cx="0" cy="0"/>
          <a:chOff x="0" y="0"/>
          <a:chExt cx="0" cy="0"/>
        </a:xfrm>
      </p:grpSpPr>
      <p:sp>
        <p:nvSpPr>
          <p:cNvPr id="28" name="Google Shape;28;p13"/>
          <p:cNvSpPr txBox="1">
            <a:spLocks noGrp="1"/>
          </p:cNvSpPr>
          <p:nvPr>
            <p:ph type="body" idx="1"/>
          </p:nvPr>
        </p:nvSpPr>
        <p:spPr>
          <a:xfrm>
            <a:off x="1828799" y="4305196"/>
            <a:ext cx="10972804" cy="1967236"/>
          </a:xfrm>
          <a:prstGeom prst="rect">
            <a:avLst/>
          </a:prstGeom>
          <a:noFill/>
          <a:ln>
            <a:noFill/>
          </a:ln>
        </p:spPr>
        <p:txBody>
          <a:bodyPr spcFirstLastPara="1" wrap="square" lIns="65300" tIns="65300" rIns="65300" bIns="65300" anchor="t" anchorCtr="0">
            <a:normAutofit/>
          </a:bodyPr>
          <a:lstStyle>
            <a:lvl1pPr marL="457200" lvl="0" indent="-228600" algn="ctr">
              <a:lnSpc>
                <a:spcPct val="100000"/>
              </a:lnSpc>
              <a:spcBef>
                <a:spcPts val="1500"/>
              </a:spcBef>
              <a:spcAft>
                <a:spcPts val="0"/>
              </a:spcAft>
              <a:buClr>
                <a:srgbClr val="032533"/>
              </a:buClr>
              <a:buSzPts val="6600"/>
              <a:buFont typeface="Arial"/>
              <a:buNone/>
              <a:defRPr sz="6600" b="1">
                <a:solidFill>
                  <a:srgbClr val="032533"/>
                </a:solidFill>
              </a:defRPr>
            </a:lvl1pPr>
            <a:lvl2pPr marL="914400" lvl="1" indent="-228600" algn="ctr">
              <a:lnSpc>
                <a:spcPct val="100000"/>
              </a:lnSpc>
              <a:spcBef>
                <a:spcPts val="1500"/>
              </a:spcBef>
              <a:spcAft>
                <a:spcPts val="0"/>
              </a:spcAft>
              <a:buClr>
                <a:srgbClr val="032533"/>
              </a:buClr>
              <a:buSzPts val="6600"/>
              <a:buFont typeface="Arial"/>
              <a:buNone/>
              <a:defRPr sz="6600" b="1">
                <a:solidFill>
                  <a:srgbClr val="032533"/>
                </a:solidFill>
              </a:defRPr>
            </a:lvl2pPr>
            <a:lvl3pPr marL="1371600" lvl="2" indent="-228600" algn="ctr">
              <a:lnSpc>
                <a:spcPct val="100000"/>
              </a:lnSpc>
              <a:spcBef>
                <a:spcPts val="1500"/>
              </a:spcBef>
              <a:spcAft>
                <a:spcPts val="0"/>
              </a:spcAft>
              <a:buClr>
                <a:srgbClr val="032533"/>
              </a:buClr>
              <a:buSzPts val="6600"/>
              <a:buFont typeface="Arial"/>
              <a:buNone/>
              <a:defRPr sz="6600" b="1">
                <a:solidFill>
                  <a:srgbClr val="032533"/>
                </a:solidFill>
              </a:defRPr>
            </a:lvl3pPr>
            <a:lvl4pPr marL="1828800" lvl="3" indent="-228600" algn="ctr">
              <a:lnSpc>
                <a:spcPct val="100000"/>
              </a:lnSpc>
              <a:spcBef>
                <a:spcPts val="1500"/>
              </a:spcBef>
              <a:spcAft>
                <a:spcPts val="0"/>
              </a:spcAft>
              <a:buClr>
                <a:srgbClr val="032533"/>
              </a:buClr>
              <a:buSzPts val="6600"/>
              <a:buFont typeface="Arial"/>
              <a:buNone/>
              <a:defRPr sz="6600" b="1">
                <a:solidFill>
                  <a:srgbClr val="032533"/>
                </a:solidFill>
              </a:defRPr>
            </a:lvl4pPr>
            <a:lvl5pPr marL="2286000" lvl="4" indent="-228600" algn="ctr">
              <a:lnSpc>
                <a:spcPct val="100000"/>
              </a:lnSpc>
              <a:spcBef>
                <a:spcPts val="1500"/>
              </a:spcBef>
              <a:spcAft>
                <a:spcPts val="0"/>
              </a:spcAft>
              <a:buClr>
                <a:srgbClr val="032533"/>
              </a:buClr>
              <a:buSzPts val="6600"/>
              <a:buFont typeface="Arial"/>
              <a:buNone/>
              <a:defRPr sz="6600" b="1">
                <a:solidFill>
                  <a:srgbClr val="032533"/>
                </a:solidFill>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pic>
        <p:nvPicPr>
          <p:cNvPr id="29" name="Google Shape;29;p13" descr="TheNAFEMshow25-FullColor-Date.png"/>
          <p:cNvPicPr preferRelativeResize="0"/>
          <p:nvPr/>
        </p:nvPicPr>
        <p:blipFill rotWithShape="1">
          <a:blip r:embed="rId2">
            <a:alphaModFix/>
          </a:blip>
          <a:srcRect t="2546" b="2545"/>
          <a:stretch/>
        </p:blipFill>
        <p:spPr>
          <a:xfrm>
            <a:off x="4325646" y="877210"/>
            <a:ext cx="5978996" cy="2781894"/>
          </a:xfrm>
          <a:prstGeom prst="rect">
            <a:avLst/>
          </a:prstGeom>
          <a:noFill/>
          <a:ln>
            <a:noFill/>
          </a:ln>
        </p:spPr>
      </p:pic>
      <p:pic>
        <p:nvPicPr>
          <p:cNvPr id="30" name="Google Shape;30;p13" descr="pattern-color-navy-combo.png"/>
          <p:cNvPicPr preferRelativeResize="0"/>
          <p:nvPr/>
        </p:nvPicPr>
        <p:blipFill rotWithShape="1">
          <a:blip r:embed="rId3">
            <a:alphaModFix/>
          </a:blip>
          <a:srcRect/>
          <a:stretch/>
        </p:blipFill>
        <p:spPr>
          <a:xfrm>
            <a:off x="0" y="6395099"/>
            <a:ext cx="14630400" cy="1834507"/>
          </a:xfrm>
          <a:prstGeom prst="rect">
            <a:avLst/>
          </a:prstGeom>
          <a:noFill/>
          <a:ln>
            <a:noFill/>
          </a:ln>
        </p:spPr>
      </p:pic>
      <p:sp>
        <p:nvSpPr>
          <p:cNvPr id="31" name="Google Shape;31;p13"/>
          <p:cNvSpPr txBox="1">
            <a:spLocks noGrp="1"/>
          </p:cNvSpPr>
          <p:nvPr>
            <p:ph type="sldNum" idx="12"/>
          </p:nvPr>
        </p:nvSpPr>
        <p:spPr>
          <a:xfrm>
            <a:off x="13536706" y="7671860"/>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1006475" y="438150"/>
            <a:ext cx="12617450" cy="159067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4" name="Google Shape;74;p22"/>
          <p:cNvSpPr txBox="1">
            <a:spLocks noGrp="1"/>
          </p:cNvSpPr>
          <p:nvPr>
            <p:ph type="body" idx="1"/>
          </p:nvPr>
        </p:nvSpPr>
        <p:spPr>
          <a:xfrm>
            <a:off x="1006475" y="2190750"/>
            <a:ext cx="6232525" cy="5221288"/>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75" name="Google Shape;75;p22"/>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1008062" y="438150"/>
            <a:ext cx="12619040" cy="159067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8" name="Google Shape;78;p23"/>
          <p:cNvSpPr txBox="1">
            <a:spLocks noGrp="1"/>
          </p:cNvSpPr>
          <p:nvPr>
            <p:ph type="body" idx="1"/>
          </p:nvPr>
        </p:nvSpPr>
        <p:spPr>
          <a:xfrm>
            <a:off x="1008062" y="2017713"/>
            <a:ext cx="6189665" cy="989020"/>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79" name="Google Shape;79;p23"/>
          <p:cNvSpPr txBox="1">
            <a:spLocks noGrp="1"/>
          </p:cNvSpPr>
          <p:nvPr>
            <p:ph type="body" idx="2"/>
          </p:nvPr>
        </p:nvSpPr>
        <p:spPr>
          <a:xfrm>
            <a:off x="7407275" y="2017713"/>
            <a:ext cx="6219825" cy="989014"/>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80" name="Google Shape;80;p23"/>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1006475" y="438150"/>
            <a:ext cx="12617450" cy="159067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83" name="Google Shape;83;p24"/>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4"/>
        <p:cNvGrpSpPr/>
        <p:nvPr/>
      </p:nvGrpSpPr>
      <p:grpSpPr>
        <a:xfrm>
          <a:off x="0" y="0"/>
          <a:ext cx="0" cy="0"/>
          <a:chOff x="0" y="0"/>
          <a:chExt cx="0" cy="0"/>
        </a:xfrm>
      </p:grpSpPr>
      <p:sp>
        <p:nvSpPr>
          <p:cNvPr id="85" name="Google Shape;85;p25"/>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1008062" y="549275"/>
            <a:ext cx="4718052" cy="191929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88" name="Google Shape;88;p26"/>
          <p:cNvSpPr txBox="1">
            <a:spLocks noGrp="1"/>
          </p:cNvSpPr>
          <p:nvPr>
            <p:ph type="body" idx="1"/>
          </p:nvPr>
        </p:nvSpPr>
        <p:spPr>
          <a:xfrm>
            <a:off x="6219825" y="1184275"/>
            <a:ext cx="7407275" cy="5848350"/>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90000"/>
              </a:lnSpc>
              <a:spcBef>
                <a:spcPts val="10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90000"/>
              </a:lnSpc>
              <a:spcBef>
                <a:spcPts val="10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90000"/>
              </a:lnSpc>
              <a:spcBef>
                <a:spcPts val="10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90000"/>
              </a:lnSpc>
              <a:spcBef>
                <a:spcPts val="10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89" name="Google Shape;89;p26"/>
          <p:cNvSpPr txBox="1">
            <a:spLocks noGrp="1"/>
          </p:cNvSpPr>
          <p:nvPr>
            <p:ph type="body" idx="2"/>
          </p:nvPr>
        </p:nvSpPr>
        <p:spPr>
          <a:xfrm>
            <a:off x="1008059" y="2468563"/>
            <a:ext cx="4718056" cy="457359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90" name="Google Shape;90;p26"/>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a:off x="1008062" y="549275"/>
            <a:ext cx="4718052" cy="191929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93" name="Google Shape;93;p27"/>
          <p:cNvSpPr>
            <a:spLocks noGrp="1"/>
          </p:cNvSpPr>
          <p:nvPr>
            <p:ph type="pic" idx="2"/>
          </p:nvPr>
        </p:nvSpPr>
        <p:spPr>
          <a:xfrm>
            <a:off x="6219825" y="1184275"/>
            <a:ext cx="7407275" cy="5848350"/>
          </a:xfrm>
          <a:prstGeom prst="rect">
            <a:avLst/>
          </a:prstGeom>
          <a:noFill/>
          <a:ln>
            <a:noFill/>
          </a:ln>
        </p:spPr>
      </p:sp>
      <p:sp>
        <p:nvSpPr>
          <p:cNvPr id="94" name="Google Shape;94;p27"/>
          <p:cNvSpPr txBox="1">
            <a:spLocks noGrp="1"/>
          </p:cNvSpPr>
          <p:nvPr>
            <p:ph type="body" idx="1"/>
          </p:nvPr>
        </p:nvSpPr>
        <p:spPr>
          <a:xfrm>
            <a:off x="1008062" y="2468563"/>
            <a:ext cx="4718052" cy="4573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95" name="Google Shape;95;p27"/>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Pink">
  <p:cSld name="Title and Content - Pink">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731519" y="369184"/>
            <a:ext cx="12347089" cy="1371601"/>
          </a:xfrm>
          <a:prstGeom prst="rect">
            <a:avLst/>
          </a:prstGeom>
          <a:noFill/>
          <a:ln>
            <a:noFill/>
          </a:ln>
        </p:spPr>
        <p:txBody>
          <a:bodyPr spcFirstLastPara="1" wrap="square" lIns="65300" tIns="65300" rIns="65300" bIns="653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4" name="Google Shape;34;p14"/>
          <p:cNvSpPr txBox="1">
            <a:spLocks noGrp="1"/>
          </p:cNvSpPr>
          <p:nvPr>
            <p:ph type="body" idx="1"/>
          </p:nvPr>
        </p:nvSpPr>
        <p:spPr>
          <a:xfrm>
            <a:off x="731519" y="2402065"/>
            <a:ext cx="13192465" cy="5058606"/>
          </a:xfrm>
          <a:prstGeom prst="rect">
            <a:avLst/>
          </a:prstGeom>
          <a:noFill/>
          <a:ln>
            <a:noFill/>
          </a:ln>
        </p:spPr>
        <p:txBody>
          <a:bodyPr spcFirstLastPara="1" wrap="square" lIns="65300" tIns="65300" rIns="65300" bIns="65300" anchor="t"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35" name="Google Shape;35;p14"/>
          <p:cNvSpPr txBox="1">
            <a:spLocks noGrp="1"/>
          </p:cNvSpPr>
          <p:nvPr>
            <p:ph type="sldNum" idx="12"/>
          </p:nvPr>
        </p:nvSpPr>
        <p:spPr>
          <a:xfrm>
            <a:off x="13702868" y="7585690"/>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 Orange">
  <p:cSld name="Title and Content - Orange">
    <p:spTree>
      <p:nvGrpSpPr>
        <p:cNvPr id="1" name="Shape 36"/>
        <p:cNvGrpSpPr/>
        <p:nvPr/>
      </p:nvGrpSpPr>
      <p:grpSpPr>
        <a:xfrm>
          <a:off x="0" y="0"/>
          <a:ext cx="0" cy="0"/>
          <a:chOff x="0" y="0"/>
          <a:chExt cx="0" cy="0"/>
        </a:xfrm>
      </p:grpSpPr>
      <p:pic>
        <p:nvPicPr>
          <p:cNvPr id="5" name="Picture 4">
            <a:extLst>
              <a:ext uri="{FF2B5EF4-FFF2-40B4-BE49-F238E27FC236}">
                <a16:creationId xmlns:a16="http://schemas.microsoft.com/office/drawing/2014/main" id="{51D67F7E-5446-E03E-A885-05DBF7F19630}"/>
              </a:ext>
            </a:extLst>
          </p:cNvPr>
          <p:cNvPicPr>
            <a:picLocks noChangeAspect="1"/>
          </p:cNvPicPr>
          <p:nvPr userDrawn="1"/>
        </p:nvPicPr>
        <p:blipFill>
          <a:blip r:embed="rId2"/>
          <a:stretch>
            <a:fillRect/>
          </a:stretch>
        </p:blipFill>
        <p:spPr>
          <a:xfrm>
            <a:off x="-2173929" y="0"/>
            <a:ext cx="18994564" cy="2115776"/>
          </a:xfrm>
          <a:prstGeom prst="rect">
            <a:avLst/>
          </a:prstGeom>
        </p:spPr>
      </p:pic>
      <p:sp>
        <p:nvSpPr>
          <p:cNvPr id="38" name="Google Shape;38;p15"/>
          <p:cNvSpPr txBox="1">
            <a:spLocks noGrp="1"/>
          </p:cNvSpPr>
          <p:nvPr>
            <p:ph type="title"/>
          </p:nvPr>
        </p:nvSpPr>
        <p:spPr>
          <a:xfrm>
            <a:off x="731519" y="357309"/>
            <a:ext cx="13167364" cy="1371601"/>
          </a:xfrm>
          <a:prstGeom prst="rect">
            <a:avLst/>
          </a:prstGeom>
          <a:noFill/>
          <a:ln>
            <a:noFill/>
          </a:ln>
        </p:spPr>
        <p:txBody>
          <a:bodyPr spcFirstLastPara="1" wrap="square" lIns="65300" tIns="65300" rIns="65300" bIns="653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dirty="0"/>
          </a:p>
        </p:txBody>
      </p:sp>
      <p:sp>
        <p:nvSpPr>
          <p:cNvPr id="39" name="Google Shape;39;p15"/>
          <p:cNvSpPr txBox="1">
            <a:spLocks noGrp="1"/>
          </p:cNvSpPr>
          <p:nvPr>
            <p:ph type="body" idx="1"/>
          </p:nvPr>
        </p:nvSpPr>
        <p:spPr>
          <a:xfrm>
            <a:off x="731519" y="2402065"/>
            <a:ext cx="13192465" cy="5058606"/>
          </a:xfrm>
          <a:prstGeom prst="rect">
            <a:avLst/>
          </a:prstGeom>
          <a:noFill/>
          <a:ln>
            <a:noFill/>
          </a:ln>
        </p:spPr>
        <p:txBody>
          <a:bodyPr spcFirstLastPara="1" wrap="square" lIns="65300" tIns="65300" rIns="65300" bIns="65300" anchor="t"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dirty="0"/>
          </a:p>
        </p:txBody>
      </p:sp>
      <p:sp>
        <p:nvSpPr>
          <p:cNvPr id="40" name="Google Shape;40;p15"/>
          <p:cNvSpPr txBox="1">
            <a:spLocks noGrp="1"/>
          </p:cNvSpPr>
          <p:nvPr>
            <p:ph type="sldNum" idx="12"/>
          </p:nvPr>
        </p:nvSpPr>
        <p:spPr>
          <a:xfrm>
            <a:off x="13702868" y="7585690"/>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15" descr="A black and white logo&#10;&#10;Description automatically generated"/>
          <p:cNvPicPr preferRelativeResize="0"/>
          <p:nvPr/>
        </p:nvPicPr>
        <p:blipFill rotWithShape="1">
          <a:blip r:embed="rId3">
            <a:alphaModFix/>
          </a:blip>
          <a:srcRect/>
          <a:stretch/>
        </p:blipFill>
        <p:spPr>
          <a:xfrm>
            <a:off x="10397279" y="189949"/>
            <a:ext cx="3580575" cy="17505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 Blue">
  <p:cSld name="Title and Content - Blue">
    <p:spTree>
      <p:nvGrpSpPr>
        <p:cNvPr id="1" name="Shape 42"/>
        <p:cNvGrpSpPr/>
        <p:nvPr/>
      </p:nvGrpSpPr>
      <p:grpSpPr>
        <a:xfrm>
          <a:off x="0" y="0"/>
          <a:ext cx="0" cy="0"/>
          <a:chOff x="0" y="0"/>
          <a:chExt cx="0" cy="0"/>
        </a:xfrm>
      </p:grpSpPr>
      <p:pic>
        <p:nvPicPr>
          <p:cNvPr id="43" name="Google Shape;43;p16" descr="Image"/>
          <p:cNvPicPr preferRelativeResize="0"/>
          <p:nvPr/>
        </p:nvPicPr>
        <p:blipFill rotWithShape="1">
          <a:blip r:embed="rId2">
            <a:alphaModFix/>
          </a:blip>
          <a:srcRect/>
          <a:stretch/>
        </p:blipFill>
        <p:spPr>
          <a:xfrm>
            <a:off x="-2166068" y="0"/>
            <a:ext cx="18962536" cy="2115773"/>
          </a:xfrm>
          <a:prstGeom prst="rect">
            <a:avLst/>
          </a:prstGeom>
          <a:noFill/>
          <a:ln>
            <a:noFill/>
          </a:ln>
        </p:spPr>
      </p:pic>
      <p:sp>
        <p:nvSpPr>
          <p:cNvPr id="44" name="Google Shape;44;p16"/>
          <p:cNvSpPr txBox="1">
            <a:spLocks noGrp="1"/>
          </p:cNvSpPr>
          <p:nvPr>
            <p:ph type="title"/>
          </p:nvPr>
        </p:nvSpPr>
        <p:spPr>
          <a:xfrm>
            <a:off x="731519" y="357309"/>
            <a:ext cx="13167364" cy="1371601"/>
          </a:xfrm>
          <a:prstGeom prst="rect">
            <a:avLst/>
          </a:prstGeom>
          <a:noFill/>
          <a:ln>
            <a:noFill/>
          </a:ln>
        </p:spPr>
        <p:txBody>
          <a:bodyPr spcFirstLastPara="1" wrap="square" lIns="65300" tIns="65300" rIns="65300" bIns="653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5" name="Google Shape;45;p16"/>
          <p:cNvSpPr txBox="1">
            <a:spLocks noGrp="1"/>
          </p:cNvSpPr>
          <p:nvPr>
            <p:ph type="body" idx="1"/>
          </p:nvPr>
        </p:nvSpPr>
        <p:spPr>
          <a:xfrm>
            <a:off x="731519" y="2402065"/>
            <a:ext cx="13192465" cy="5058606"/>
          </a:xfrm>
          <a:prstGeom prst="rect">
            <a:avLst/>
          </a:prstGeom>
          <a:noFill/>
          <a:ln>
            <a:noFill/>
          </a:ln>
        </p:spPr>
        <p:txBody>
          <a:bodyPr spcFirstLastPara="1" wrap="square" lIns="65300" tIns="65300" rIns="65300" bIns="65300" anchor="t"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46" name="Google Shape;46;p16"/>
          <p:cNvSpPr txBox="1">
            <a:spLocks noGrp="1"/>
          </p:cNvSpPr>
          <p:nvPr>
            <p:ph type="sldNum" idx="12"/>
          </p:nvPr>
        </p:nvSpPr>
        <p:spPr>
          <a:xfrm>
            <a:off x="13702868" y="7585690"/>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6" descr="A black and white logo&#10;&#10;Description automatically generated"/>
          <p:cNvPicPr preferRelativeResize="0"/>
          <p:nvPr/>
        </p:nvPicPr>
        <p:blipFill rotWithShape="1">
          <a:blip r:embed="rId3">
            <a:alphaModFix/>
          </a:blip>
          <a:srcRect/>
          <a:stretch/>
        </p:blipFill>
        <p:spPr>
          <a:xfrm>
            <a:off x="10397279" y="189949"/>
            <a:ext cx="3580575" cy="17505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 Navy">
  <p:cSld name="Title and Content - Navy">
    <p:spTree>
      <p:nvGrpSpPr>
        <p:cNvPr id="1" name="Shape 48"/>
        <p:cNvGrpSpPr/>
        <p:nvPr/>
      </p:nvGrpSpPr>
      <p:grpSpPr>
        <a:xfrm>
          <a:off x="0" y="0"/>
          <a:ext cx="0" cy="0"/>
          <a:chOff x="0" y="0"/>
          <a:chExt cx="0" cy="0"/>
        </a:xfrm>
      </p:grpSpPr>
      <p:pic>
        <p:nvPicPr>
          <p:cNvPr id="49" name="Google Shape;49;p17" descr="Image"/>
          <p:cNvPicPr preferRelativeResize="0"/>
          <p:nvPr/>
        </p:nvPicPr>
        <p:blipFill rotWithShape="1">
          <a:blip r:embed="rId2">
            <a:alphaModFix/>
          </a:blip>
          <a:srcRect/>
          <a:stretch/>
        </p:blipFill>
        <p:spPr>
          <a:xfrm>
            <a:off x="-2194501" y="0"/>
            <a:ext cx="19019402" cy="2115773"/>
          </a:xfrm>
          <a:prstGeom prst="rect">
            <a:avLst/>
          </a:prstGeom>
          <a:noFill/>
          <a:ln>
            <a:noFill/>
          </a:ln>
        </p:spPr>
      </p:pic>
      <p:sp>
        <p:nvSpPr>
          <p:cNvPr id="50" name="Google Shape;50;p17"/>
          <p:cNvSpPr txBox="1">
            <a:spLocks noGrp="1"/>
          </p:cNvSpPr>
          <p:nvPr>
            <p:ph type="title"/>
          </p:nvPr>
        </p:nvSpPr>
        <p:spPr>
          <a:xfrm>
            <a:off x="731519" y="357309"/>
            <a:ext cx="13167364" cy="1371601"/>
          </a:xfrm>
          <a:prstGeom prst="rect">
            <a:avLst/>
          </a:prstGeom>
          <a:noFill/>
          <a:ln>
            <a:noFill/>
          </a:ln>
        </p:spPr>
        <p:txBody>
          <a:bodyPr spcFirstLastPara="1" wrap="square" lIns="65300" tIns="65300" rIns="65300" bIns="653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51" name="Google Shape;51;p17"/>
          <p:cNvSpPr txBox="1">
            <a:spLocks noGrp="1"/>
          </p:cNvSpPr>
          <p:nvPr>
            <p:ph type="body" idx="1"/>
          </p:nvPr>
        </p:nvSpPr>
        <p:spPr>
          <a:xfrm>
            <a:off x="731519" y="2402065"/>
            <a:ext cx="13192465" cy="5058606"/>
          </a:xfrm>
          <a:prstGeom prst="rect">
            <a:avLst/>
          </a:prstGeom>
          <a:noFill/>
          <a:ln>
            <a:noFill/>
          </a:ln>
        </p:spPr>
        <p:txBody>
          <a:bodyPr spcFirstLastPara="1" wrap="square" lIns="65300" tIns="65300" rIns="65300" bIns="65300" anchor="t" anchorCtr="0">
            <a:normAutofit/>
          </a:bodyPr>
          <a:lstStyle>
            <a:lvl1pPr marL="457200" lvl="0" indent="-342900" algn="l">
              <a:lnSpc>
                <a:spcPct val="100000"/>
              </a:lnSpc>
              <a:spcBef>
                <a:spcPts val="600"/>
              </a:spcBef>
              <a:spcAft>
                <a:spcPts val="0"/>
              </a:spcAft>
              <a:buClr>
                <a:srgbClr val="808080"/>
              </a:buClr>
              <a:buSzPts val="1800"/>
              <a:buChar char="•"/>
              <a:defRPr/>
            </a:lvl1pPr>
            <a:lvl2pPr marL="914400" lvl="1" indent="-342900" algn="l">
              <a:lnSpc>
                <a:spcPct val="100000"/>
              </a:lnSpc>
              <a:spcBef>
                <a:spcPts val="600"/>
              </a:spcBef>
              <a:spcAft>
                <a:spcPts val="0"/>
              </a:spcAft>
              <a:buClr>
                <a:srgbClr val="808080"/>
              </a:buClr>
              <a:buSzPts val="1800"/>
              <a:buChar char="–"/>
              <a:defRPr/>
            </a:lvl2pPr>
            <a:lvl3pPr marL="1371600" lvl="2" indent="-342900" algn="l">
              <a:lnSpc>
                <a:spcPct val="100000"/>
              </a:lnSpc>
              <a:spcBef>
                <a:spcPts val="600"/>
              </a:spcBef>
              <a:spcAft>
                <a:spcPts val="0"/>
              </a:spcAft>
              <a:buClr>
                <a:srgbClr val="808080"/>
              </a:buClr>
              <a:buSzPts val="1800"/>
              <a:buChar char="•"/>
              <a:defRPr/>
            </a:lvl3pPr>
            <a:lvl4pPr marL="1828800" lvl="3" indent="-342900" algn="l">
              <a:lnSpc>
                <a:spcPct val="100000"/>
              </a:lnSpc>
              <a:spcBef>
                <a:spcPts val="600"/>
              </a:spcBef>
              <a:spcAft>
                <a:spcPts val="0"/>
              </a:spcAft>
              <a:buClr>
                <a:srgbClr val="808080"/>
              </a:buClr>
              <a:buSzPts val="1800"/>
              <a:buChar char="–"/>
              <a:defRPr/>
            </a:lvl4pPr>
            <a:lvl5pPr marL="2286000" lvl="4" indent="-342900" algn="l">
              <a:lnSpc>
                <a:spcPct val="100000"/>
              </a:lnSpc>
              <a:spcBef>
                <a:spcPts val="600"/>
              </a:spcBef>
              <a:spcAft>
                <a:spcPts val="0"/>
              </a:spcAft>
              <a:buClr>
                <a:srgbClr val="808080"/>
              </a:buClr>
              <a:buSzPts val="1800"/>
              <a:buChar char="»"/>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52" name="Google Shape;52;p17"/>
          <p:cNvSpPr txBox="1">
            <a:spLocks noGrp="1"/>
          </p:cNvSpPr>
          <p:nvPr>
            <p:ph type="sldNum" idx="12"/>
          </p:nvPr>
        </p:nvSpPr>
        <p:spPr>
          <a:xfrm>
            <a:off x="13702868" y="7585690"/>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17" descr="A black and white logo&#10;&#10;Description automatically generated"/>
          <p:cNvPicPr preferRelativeResize="0"/>
          <p:nvPr/>
        </p:nvPicPr>
        <p:blipFill rotWithShape="1">
          <a:blip r:embed="rId3">
            <a:alphaModFix/>
          </a:blip>
          <a:srcRect/>
          <a:stretch/>
        </p:blipFill>
        <p:spPr>
          <a:xfrm>
            <a:off x="10397279" y="189949"/>
            <a:ext cx="3580575" cy="17505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ding Page">
  <p:cSld name="Ending Page">
    <p:spTree>
      <p:nvGrpSpPr>
        <p:cNvPr id="1" name="Shape 54"/>
        <p:cNvGrpSpPr/>
        <p:nvPr/>
      </p:nvGrpSpPr>
      <p:grpSpPr>
        <a:xfrm>
          <a:off x="0" y="0"/>
          <a:ext cx="0" cy="0"/>
          <a:chOff x="0" y="0"/>
          <a:chExt cx="0" cy="0"/>
        </a:xfrm>
      </p:grpSpPr>
      <p:pic>
        <p:nvPicPr>
          <p:cNvPr id="55" name="Google Shape;55;p18" descr="Image"/>
          <p:cNvPicPr preferRelativeResize="0"/>
          <p:nvPr/>
        </p:nvPicPr>
        <p:blipFill rotWithShape="1">
          <a:blip r:embed="rId2">
            <a:alphaModFix/>
          </a:blip>
          <a:srcRect/>
          <a:stretch/>
        </p:blipFill>
        <p:spPr>
          <a:xfrm>
            <a:off x="-56359" y="-1284607"/>
            <a:ext cx="14743118" cy="11052814"/>
          </a:xfrm>
          <a:prstGeom prst="rect">
            <a:avLst/>
          </a:prstGeom>
          <a:noFill/>
          <a:ln>
            <a:noFill/>
          </a:ln>
        </p:spPr>
      </p:pic>
      <p:pic>
        <p:nvPicPr>
          <p:cNvPr id="56" name="Google Shape;56;p18" descr="TheNAFEMshow25-WhiteOrange-Date.png"/>
          <p:cNvPicPr preferRelativeResize="0"/>
          <p:nvPr/>
        </p:nvPicPr>
        <p:blipFill rotWithShape="1">
          <a:blip r:embed="rId3">
            <a:alphaModFix/>
          </a:blip>
          <a:srcRect t="2546" b="2545"/>
          <a:stretch/>
        </p:blipFill>
        <p:spPr>
          <a:xfrm>
            <a:off x="5230467" y="3144825"/>
            <a:ext cx="4169440" cy="19399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57"/>
        <p:cNvGrpSpPr/>
        <p:nvPr/>
      </p:nvGrpSpPr>
      <p:grpSpPr>
        <a:xfrm>
          <a:off x="0" y="0"/>
          <a:ext cx="0" cy="0"/>
          <a:chOff x="0" y="0"/>
          <a:chExt cx="0" cy="0"/>
        </a:xfrm>
      </p:grpSpPr>
      <p:sp>
        <p:nvSpPr>
          <p:cNvPr id="58" name="Google Shape;58;p19"/>
          <p:cNvSpPr/>
          <p:nvPr/>
        </p:nvSpPr>
        <p:spPr>
          <a:xfrm>
            <a:off x="-42334" y="5156198"/>
            <a:ext cx="14715068" cy="3095699"/>
          </a:xfrm>
          <a:prstGeom prst="rect">
            <a:avLst/>
          </a:prstGeom>
          <a:solidFill>
            <a:srgbClr val="00325B"/>
          </a:solidFill>
          <a:ln>
            <a:noFill/>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600"/>
              <a:buFont typeface="Helvetica Neue"/>
              <a:buNone/>
            </a:pPr>
            <a:endParaRPr sz="2600" b="0" i="0" u="none" strike="noStrike" cap="none">
              <a:solidFill>
                <a:srgbClr val="000000"/>
              </a:solidFill>
              <a:latin typeface="Helvetica Neue"/>
              <a:ea typeface="Helvetica Neue"/>
              <a:cs typeface="Helvetica Neue"/>
              <a:sym typeface="Helvetica Neue"/>
            </a:endParaRPr>
          </a:p>
        </p:txBody>
      </p:sp>
      <p:grpSp>
        <p:nvGrpSpPr>
          <p:cNvPr id="59" name="Google Shape;59;p19"/>
          <p:cNvGrpSpPr/>
          <p:nvPr/>
        </p:nvGrpSpPr>
        <p:grpSpPr>
          <a:xfrm>
            <a:off x="-6" y="4258269"/>
            <a:ext cx="14630409" cy="917644"/>
            <a:chOff x="-1" y="-1"/>
            <a:chExt cx="14630408" cy="917642"/>
          </a:xfrm>
        </p:grpSpPr>
        <p:pic>
          <p:nvPicPr>
            <p:cNvPr id="60" name="Google Shape;60;p19" descr="pattern-color-navy-combo.png"/>
            <p:cNvPicPr preferRelativeResize="0"/>
            <p:nvPr/>
          </p:nvPicPr>
          <p:blipFill rotWithShape="1">
            <a:blip r:embed="rId2">
              <a:alphaModFix/>
            </a:blip>
            <a:srcRect/>
            <a:stretch/>
          </p:blipFill>
          <p:spPr>
            <a:xfrm>
              <a:off x="-1" y="-1"/>
              <a:ext cx="7318219" cy="917642"/>
            </a:xfrm>
            <a:prstGeom prst="rect">
              <a:avLst/>
            </a:prstGeom>
            <a:noFill/>
            <a:ln>
              <a:noFill/>
            </a:ln>
          </p:spPr>
        </p:pic>
        <p:pic>
          <p:nvPicPr>
            <p:cNvPr id="61" name="Google Shape;61;p19" descr="pattern-color-navy-combo.png"/>
            <p:cNvPicPr preferRelativeResize="0"/>
            <p:nvPr/>
          </p:nvPicPr>
          <p:blipFill rotWithShape="1">
            <a:blip r:embed="rId2">
              <a:alphaModFix/>
            </a:blip>
            <a:srcRect/>
            <a:stretch/>
          </p:blipFill>
          <p:spPr>
            <a:xfrm>
              <a:off x="7312188" y="-1"/>
              <a:ext cx="7318219" cy="917642"/>
            </a:xfrm>
            <a:prstGeom prst="rect">
              <a:avLst/>
            </a:prstGeom>
            <a:noFill/>
            <a:ln>
              <a:noFill/>
            </a:ln>
          </p:spPr>
        </p:pic>
      </p:grpSp>
      <p:pic>
        <p:nvPicPr>
          <p:cNvPr id="62" name="Google Shape;62;p19" descr="TheNAFEMshow25-FullColor-Date.png"/>
          <p:cNvPicPr preferRelativeResize="0"/>
          <p:nvPr/>
        </p:nvPicPr>
        <p:blipFill rotWithShape="1">
          <a:blip r:embed="rId3">
            <a:alphaModFix/>
          </a:blip>
          <a:srcRect t="2546" b="2545"/>
          <a:stretch/>
        </p:blipFill>
        <p:spPr>
          <a:xfrm>
            <a:off x="9406442" y="686094"/>
            <a:ext cx="4571406" cy="2126977"/>
          </a:xfrm>
          <a:prstGeom prst="rect">
            <a:avLst/>
          </a:prstGeom>
          <a:noFill/>
          <a:ln>
            <a:noFill/>
          </a:ln>
        </p:spPr>
      </p:pic>
      <p:sp>
        <p:nvSpPr>
          <p:cNvPr id="63" name="Google Shape;63;p19"/>
          <p:cNvSpPr txBox="1">
            <a:spLocks noGrp="1"/>
          </p:cNvSpPr>
          <p:nvPr>
            <p:ph type="sldNum" idx="12"/>
          </p:nvPr>
        </p:nvSpPr>
        <p:spPr>
          <a:xfrm>
            <a:off x="10122946" y="7452783"/>
            <a:ext cx="362175" cy="349673"/>
          </a:xfrm>
          <a:prstGeom prst="rect">
            <a:avLst/>
          </a:prstGeom>
          <a:noFill/>
          <a:ln>
            <a:noFill/>
          </a:ln>
        </p:spPr>
        <p:txBody>
          <a:bodyPr spcFirstLastPara="1" wrap="square" lIns="65300" tIns="65300" rIns="65300" bIns="65300" anchor="ctr" anchorCtr="0">
            <a:spAutoFit/>
          </a:bodyPr>
          <a:lstStyle>
            <a:lvl1pPr marL="0" marR="0" lvl="0"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1006475" y="457200"/>
            <a:ext cx="12617450" cy="159067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6" name="Google Shape;66;p20"/>
          <p:cNvSpPr txBox="1">
            <a:spLocks noGrp="1"/>
          </p:cNvSpPr>
          <p:nvPr>
            <p:ph type="body" idx="1"/>
          </p:nvPr>
        </p:nvSpPr>
        <p:spPr>
          <a:xfrm>
            <a:off x="1006475" y="2190750"/>
            <a:ext cx="12617450" cy="5219700"/>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Char char="•"/>
              <a:defRPr>
                <a:solidFill>
                  <a:srgbClr val="000000"/>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67" name="Google Shape;67;p20"/>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998537" y="2051050"/>
            <a:ext cx="12619040" cy="3424238"/>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b="0">
                <a:solidFill>
                  <a:srgbClr val="000000"/>
                </a:solidFill>
                <a:latin typeface="Calibri"/>
                <a:ea typeface="Calibri"/>
                <a:cs typeface="Calibri"/>
                <a:sym typeface="Calibri"/>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0" name="Google Shape;70;p21"/>
          <p:cNvSpPr txBox="1">
            <a:spLocks noGrp="1"/>
          </p:cNvSpPr>
          <p:nvPr>
            <p:ph type="body" idx="1"/>
          </p:nvPr>
        </p:nvSpPr>
        <p:spPr>
          <a:xfrm>
            <a:off x="998537" y="5507037"/>
            <a:ext cx="12619040" cy="180023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2743200" lvl="5" indent="-342900" algn="l">
              <a:lnSpc>
                <a:spcPct val="100000"/>
              </a:lnSpc>
              <a:spcBef>
                <a:spcPts val="600"/>
              </a:spcBef>
              <a:spcAft>
                <a:spcPts val="0"/>
              </a:spcAft>
              <a:buClr>
                <a:srgbClr val="808080"/>
              </a:buClr>
              <a:buSzPts val="1800"/>
              <a:buChar char="•"/>
              <a:defRPr/>
            </a:lvl6pPr>
            <a:lvl7pPr marL="3200400" lvl="6" indent="-342900" algn="l">
              <a:lnSpc>
                <a:spcPct val="100000"/>
              </a:lnSpc>
              <a:spcBef>
                <a:spcPts val="600"/>
              </a:spcBef>
              <a:spcAft>
                <a:spcPts val="0"/>
              </a:spcAft>
              <a:buClr>
                <a:srgbClr val="808080"/>
              </a:buClr>
              <a:buSzPts val="1800"/>
              <a:buChar char="•"/>
              <a:defRPr/>
            </a:lvl7pPr>
            <a:lvl8pPr marL="3657600" lvl="7" indent="-342900" algn="l">
              <a:lnSpc>
                <a:spcPct val="100000"/>
              </a:lnSpc>
              <a:spcBef>
                <a:spcPts val="600"/>
              </a:spcBef>
              <a:spcAft>
                <a:spcPts val="0"/>
              </a:spcAft>
              <a:buClr>
                <a:srgbClr val="808080"/>
              </a:buClr>
              <a:buSzPts val="1800"/>
              <a:buChar char="•"/>
              <a:defRPr/>
            </a:lvl8pPr>
            <a:lvl9pPr marL="4114800" lvl="8" indent="-342900" algn="l">
              <a:lnSpc>
                <a:spcPct val="100000"/>
              </a:lnSpc>
              <a:spcBef>
                <a:spcPts val="600"/>
              </a:spcBef>
              <a:spcAft>
                <a:spcPts val="0"/>
              </a:spcAft>
              <a:buClr>
                <a:srgbClr val="808080"/>
              </a:buClr>
              <a:buSzPts val="1800"/>
              <a:buChar char="•"/>
              <a:defRPr/>
            </a:lvl9pPr>
          </a:lstStyle>
          <a:p>
            <a:endParaRPr/>
          </a:p>
        </p:txBody>
      </p:sp>
      <p:sp>
        <p:nvSpPr>
          <p:cNvPr id="71" name="Google Shape;71;p21"/>
          <p:cNvSpPr txBox="1">
            <a:spLocks noGrp="1"/>
          </p:cNvSpPr>
          <p:nvPr>
            <p:ph type="sldNum" idx="12"/>
          </p:nvPr>
        </p:nvSpPr>
        <p:spPr>
          <a:xfrm>
            <a:off x="13365309" y="7722862"/>
            <a:ext cx="258621" cy="24830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7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0" descr="pattern-color-pink.png"/>
          <p:cNvPicPr preferRelativeResize="0"/>
          <p:nvPr/>
        </p:nvPicPr>
        <p:blipFill rotWithShape="1">
          <a:blip r:embed="rId17">
            <a:alphaModFix/>
          </a:blip>
          <a:srcRect/>
          <a:stretch/>
        </p:blipFill>
        <p:spPr>
          <a:xfrm>
            <a:off x="-2173929" y="0"/>
            <a:ext cx="18978259" cy="2115773"/>
          </a:xfrm>
          <a:prstGeom prst="rect">
            <a:avLst/>
          </a:prstGeom>
          <a:noFill/>
          <a:ln>
            <a:noFill/>
          </a:ln>
        </p:spPr>
      </p:pic>
      <p:sp>
        <p:nvSpPr>
          <p:cNvPr id="7" name="Google Shape;7;p10"/>
          <p:cNvSpPr txBox="1">
            <a:spLocks noGrp="1"/>
          </p:cNvSpPr>
          <p:nvPr>
            <p:ph type="title"/>
          </p:nvPr>
        </p:nvSpPr>
        <p:spPr>
          <a:xfrm>
            <a:off x="731519" y="398085"/>
            <a:ext cx="12347089" cy="1371601"/>
          </a:xfrm>
          <a:prstGeom prst="rect">
            <a:avLst/>
          </a:prstGeom>
          <a:noFill/>
          <a:ln>
            <a:noFill/>
          </a:ln>
        </p:spPr>
        <p:txBody>
          <a:bodyPr spcFirstLastPara="1" wrap="square" lIns="65300" tIns="65300" rIns="65300" bIns="65300" anchor="ctr" anchorCtr="0">
            <a:normAutofit/>
          </a:bodyPr>
          <a:lstStyle>
            <a:lvl1pPr marR="0" lvl="0"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8" name="Google Shape;8;p10"/>
          <p:cNvSpPr txBox="1">
            <a:spLocks noGrp="1"/>
          </p:cNvSpPr>
          <p:nvPr>
            <p:ph type="body" idx="1"/>
          </p:nvPr>
        </p:nvSpPr>
        <p:spPr>
          <a:xfrm>
            <a:off x="731519" y="2402065"/>
            <a:ext cx="13192465" cy="5058606"/>
          </a:xfrm>
          <a:prstGeom prst="rect">
            <a:avLst/>
          </a:prstGeom>
          <a:noFill/>
          <a:ln>
            <a:noFill/>
          </a:ln>
        </p:spPr>
        <p:txBody>
          <a:bodyPr spcFirstLastPara="1" wrap="square" lIns="65300" tIns="65300" rIns="65300" bIns="65300" anchor="t" anchorCtr="0">
            <a:normAutofit/>
          </a:bodyPr>
          <a:lstStyle>
            <a:lvl1pPr marL="457200" marR="0" lvl="0"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1pPr>
            <a:lvl2pPr marL="914400" marR="0" lvl="1"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2pPr>
            <a:lvl3pPr marL="1371600" marR="0" lvl="2"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3pPr>
            <a:lvl4pPr marL="1828800" marR="0" lvl="3"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4pPr>
            <a:lvl5pPr marL="2286000" marR="0" lvl="4"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5pPr>
            <a:lvl6pPr marL="2743200" marR="0" lvl="5"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6pPr>
            <a:lvl7pPr marL="3200400" marR="0" lvl="6"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7pPr>
            <a:lvl8pPr marL="3657600" marR="0" lvl="7"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8pPr>
            <a:lvl9pPr marL="4114800" marR="0" lvl="8" indent="-406400" algn="l" rtl="0">
              <a:lnSpc>
                <a:spcPct val="100000"/>
              </a:lnSpc>
              <a:spcBef>
                <a:spcPts val="600"/>
              </a:spcBef>
              <a:spcAft>
                <a:spcPts val="0"/>
              </a:spcAft>
              <a:buClr>
                <a:srgbClr val="808080"/>
              </a:buClr>
              <a:buSzPts val="2800"/>
              <a:buFont typeface="Arial"/>
              <a:buChar char="•"/>
              <a:defRPr sz="2800" b="0" i="0" u="none" strike="noStrike" cap="none">
                <a:solidFill>
                  <a:srgbClr val="808080"/>
                </a:solidFill>
                <a:latin typeface="Arial"/>
                <a:ea typeface="Arial"/>
                <a:cs typeface="Arial"/>
                <a:sym typeface="Arial"/>
              </a:defRPr>
            </a:lvl9pPr>
          </a:lstStyle>
          <a:p>
            <a:endParaRPr/>
          </a:p>
        </p:txBody>
      </p:sp>
      <p:sp>
        <p:nvSpPr>
          <p:cNvPr id="9" name="Google Shape;9;p10"/>
          <p:cNvSpPr txBox="1">
            <a:spLocks noGrp="1"/>
          </p:cNvSpPr>
          <p:nvPr>
            <p:ph type="sldNum" idx="12"/>
          </p:nvPr>
        </p:nvSpPr>
        <p:spPr>
          <a:xfrm>
            <a:off x="13702868" y="7585690"/>
            <a:ext cx="362175" cy="349673"/>
          </a:xfrm>
          <a:prstGeom prst="rect">
            <a:avLst/>
          </a:prstGeom>
          <a:noFill/>
          <a:ln>
            <a:noFill/>
          </a:ln>
        </p:spPr>
        <p:txBody>
          <a:bodyPr spcFirstLastPara="1" wrap="square" lIns="65300" tIns="65300" rIns="65300" bIns="65300" anchor="ctr" anchorCtr="0">
            <a:spAutoFit/>
          </a:bodyPr>
          <a:lstStyle>
            <a:lvl1pPr marL="0" marR="0" lvl="0"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700"/>
              <a:buFont typeface="Calibri"/>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id="10" name="Google Shape;10;p10" descr="A black and white logo&#10;&#10;Description automatically generated"/>
          <p:cNvPicPr preferRelativeResize="0"/>
          <p:nvPr/>
        </p:nvPicPr>
        <p:blipFill rotWithShape="1">
          <a:blip r:embed="rId18">
            <a:alphaModFix/>
          </a:blip>
          <a:srcRect/>
          <a:stretch/>
        </p:blipFill>
        <p:spPr>
          <a:xfrm>
            <a:off x="10410531" y="208635"/>
            <a:ext cx="3580575" cy="17505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nafemshow.org/exhibit/resources/exhibitor-educat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thenafemshow.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fo@thenafemshow.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nafemshow.org/wp-content/uploads/2024/09/NAFEMShow-RulesandRegulations2025_9-4.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sldNum" idx="4294967295"/>
          </p:nvPr>
        </p:nvSpPr>
        <p:spPr>
          <a:xfrm>
            <a:off x="13646128" y="7671858"/>
            <a:ext cx="252749" cy="349673"/>
          </a:xfrm>
          <a:prstGeom prst="rect">
            <a:avLst/>
          </a:prstGeom>
          <a:noFill/>
          <a:ln>
            <a:noFill/>
          </a:ln>
        </p:spPr>
        <p:txBody>
          <a:bodyPr spcFirstLastPara="1" wrap="square" lIns="65300" tIns="65300" rIns="65300" bIns="65300" anchor="ctr" anchorCtr="0">
            <a:spAutoFit/>
          </a:bodyPr>
          <a:lstStyle/>
          <a:p>
            <a:pPr marL="0" marR="0" lvl="0" indent="0" algn="r" rtl="0">
              <a:lnSpc>
                <a:spcPct val="100000"/>
              </a:lnSpc>
              <a:spcBef>
                <a:spcPts val="0"/>
              </a:spcBef>
              <a:spcAft>
                <a:spcPts val="0"/>
              </a:spcAft>
              <a:buClr>
                <a:srgbClr val="FFFFFF"/>
              </a:buClr>
              <a:buSzPts val="1700"/>
              <a:buFont typeface="Calibri"/>
              <a:buNone/>
            </a:pPr>
            <a:fld id="{00000000-1234-1234-1234-123412341234}" type="slidenum">
              <a:rPr lang="en-US">
                <a:solidFill>
                  <a:srgbClr val="FFFFFF"/>
                </a:solidFill>
              </a:rPr>
              <a:t>1</a:t>
            </a:fld>
            <a:endParaRPr/>
          </a:p>
        </p:txBody>
      </p:sp>
      <p:sp>
        <p:nvSpPr>
          <p:cNvPr id="113" name="Google Shape;113;p3"/>
          <p:cNvSpPr txBox="1">
            <a:spLocks noGrp="1"/>
          </p:cNvSpPr>
          <p:nvPr>
            <p:ph type="body" idx="1"/>
          </p:nvPr>
        </p:nvSpPr>
        <p:spPr>
          <a:xfrm>
            <a:off x="1828798" y="3859216"/>
            <a:ext cx="10972804" cy="1967230"/>
          </a:xfrm>
          <a:prstGeom prst="rect">
            <a:avLst/>
          </a:prstGeom>
          <a:noFill/>
          <a:ln>
            <a:noFill/>
          </a:ln>
        </p:spPr>
        <p:txBody>
          <a:bodyPr spcFirstLastPara="1" wrap="square" lIns="65300" tIns="65300" rIns="65300" bIns="65300" anchor="t" anchorCtr="0">
            <a:normAutofit fontScale="70000" lnSpcReduction="20000"/>
          </a:bodyPr>
          <a:lstStyle/>
          <a:p>
            <a:pPr marL="0" lvl="0" indent="0" algn="ctr" rtl="0">
              <a:lnSpc>
                <a:spcPct val="90000"/>
              </a:lnSpc>
              <a:spcBef>
                <a:spcPts val="0"/>
              </a:spcBef>
              <a:spcAft>
                <a:spcPts val="0"/>
              </a:spcAft>
              <a:buClr>
                <a:srgbClr val="032533"/>
              </a:buClr>
              <a:buSzPts val="5700"/>
              <a:buNone/>
            </a:pPr>
            <a:r>
              <a:rPr lang="en-US" sz="5700" dirty="0"/>
              <a:t>Be a good booth neighbor and avoid onsite booth violations</a:t>
            </a:r>
          </a:p>
          <a:p>
            <a:pPr marL="0" lvl="0" indent="0" algn="ctr" rtl="0">
              <a:lnSpc>
                <a:spcPct val="90000"/>
              </a:lnSpc>
              <a:spcBef>
                <a:spcPts val="0"/>
              </a:spcBef>
              <a:spcAft>
                <a:spcPts val="0"/>
              </a:spcAft>
              <a:buClr>
                <a:srgbClr val="032533"/>
              </a:buClr>
              <a:buSzPts val="5700"/>
              <a:buNone/>
            </a:pPr>
            <a:endParaRPr lang="en-US" sz="5700" dirty="0"/>
          </a:p>
          <a:p>
            <a:pPr marL="0" lvl="0" indent="0" algn="ctr" rtl="0">
              <a:lnSpc>
                <a:spcPct val="90000"/>
              </a:lnSpc>
              <a:spcBef>
                <a:spcPts val="0"/>
              </a:spcBef>
              <a:spcAft>
                <a:spcPts val="0"/>
              </a:spcAft>
              <a:buClr>
                <a:srgbClr val="032533"/>
              </a:buClr>
              <a:buSzPts val="5700"/>
              <a:buNone/>
            </a:pPr>
            <a:r>
              <a:rPr lang="en-US" sz="5700" dirty="0"/>
              <a:t>October 9, 2024</a:t>
            </a:r>
            <a:endParaRPr sz="5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dirty="0"/>
              <a:t>PENINSULA</a:t>
            </a:r>
            <a:r>
              <a:rPr lang="en-US" sz="4400" b="1" i="0" u="none" strike="noStrike" cap="none" dirty="0">
                <a:solidFill>
                  <a:srgbClr val="FFFFFF"/>
                </a:solidFill>
                <a:latin typeface="Arial"/>
                <a:ea typeface="Arial"/>
                <a:cs typeface="Arial"/>
                <a:sym typeface="Arial"/>
              </a:rPr>
              <a:t> VIOLATION EXAMPLE</a:t>
            </a:r>
            <a:endParaRPr sz="4400" b="1" i="0" u="none" strike="noStrike" cap="none" dirty="0">
              <a:solidFill>
                <a:srgbClr val="FFFFFF"/>
              </a:solidFill>
              <a:latin typeface="Arial"/>
              <a:ea typeface="Arial"/>
              <a:cs typeface="Arial"/>
              <a:sym typeface="Arial"/>
            </a:endParaRPr>
          </a:p>
        </p:txBody>
      </p:sp>
      <p:sp>
        <p:nvSpPr>
          <p:cNvPr id="3" name="TextBox 2">
            <a:extLst>
              <a:ext uri="{FF2B5EF4-FFF2-40B4-BE49-F238E27FC236}">
                <a16:creationId xmlns:a16="http://schemas.microsoft.com/office/drawing/2014/main" id="{A88824DB-0F49-99E8-6F02-8F2BD776ADFB}"/>
              </a:ext>
            </a:extLst>
          </p:cNvPr>
          <p:cNvSpPr txBox="1"/>
          <p:nvPr/>
        </p:nvSpPr>
        <p:spPr>
          <a:xfrm>
            <a:off x="2406253" y="2378616"/>
            <a:ext cx="2613855"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653109" rtl="0" fontAlgn="auto" latinLnBrk="0" hangingPunct="0">
              <a:lnSpc>
                <a:spcPct val="100000"/>
              </a:lnSpc>
              <a:spcBef>
                <a:spcPts val="0"/>
              </a:spcBef>
              <a:spcAft>
                <a:spcPts val="0"/>
              </a:spcAft>
              <a:buClrTx/>
              <a:buSzTx/>
              <a:buFontTx/>
              <a:buNone/>
              <a:tabLst/>
            </a:pPr>
            <a:r>
              <a:rPr kumimoji="0" lang="en-US" sz="2600" b="0" i="0" u="none" strike="noStrike" cap="none" spc="0" normalizeH="0" baseline="0" dirty="0">
                <a:ln>
                  <a:noFill/>
                </a:ln>
                <a:solidFill>
                  <a:srgbClr val="000000"/>
                </a:solidFill>
                <a:effectLst/>
                <a:uFillTx/>
                <a:latin typeface="+mj-lt"/>
                <a:ea typeface="+mj-ea"/>
                <a:cs typeface="+mj-cs"/>
                <a:sym typeface="Calibri"/>
              </a:rPr>
              <a:t>Violation Example </a:t>
            </a:r>
          </a:p>
        </p:txBody>
      </p:sp>
      <p:pic>
        <p:nvPicPr>
          <p:cNvPr id="5" name="Picture 4">
            <a:extLst>
              <a:ext uri="{FF2B5EF4-FFF2-40B4-BE49-F238E27FC236}">
                <a16:creationId xmlns:a16="http://schemas.microsoft.com/office/drawing/2014/main" id="{90A666E6-8504-A6F5-56F7-DD587280CE29}"/>
              </a:ext>
            </a:extLst>
          </p:cNvPr>
          <p:cNvPicPr>
            <a:picLocks noChangeAspect="1"/>
          </p:cNvPicPr>
          <p:nvPr/>
        </p:nvPicPr>
        <p:blipFill>
          <a:blip r:embed="rId3"/>
          <a:stretch>
            <a:fillRect/>
          </a:stretch>
        </p:blipFill>
        <p:spPr>
          <a:xfrm>
            <a:off x="831763" y="2961033"/>
            <a:ext cx="5762837" cy="4328767"/>
          </a:xfrm>
          <a:prstGeom prst="rect">
            <a:avLst/>
          </a:prstGeom>
        </p:spPr>
      </p:pic>
      <p:sp>
        <p:nvSpPr>
          <p:cNvPr id="6" name="TextBox 5">
            <a:extLst>
              <a:ext uri="{FF2B5EF4-FFF2-40B4-BE49-F238E27FC236}">
                <a16:creationId xmlns:a16="http://schemas.microsoft.com/office/drawing/2014/main" id="{4506F957-2674-C05D-117E-AB497D2362D3}"/>
              </a:ext>
            </a:extLst>
          </p:cNvPr>
          <p:cNvSpPr txBox="1"/>
          <p:nvPr/>
        </p:nvSpPr>
        <p:spPr>
          <a:xfrm>
            <a:off x="8407400" y="2378616"/>
            <a:ext cx="591123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653109" rtl="0" fontAlgn="auto" latinLnBrk="0" hangingPunct="0">
              <a:lnSpc>
                <a:spcPct val="100000"/>
              </a:lnSpc>
              <a:spcBef>
                <a:spcPts val="0"/>
              </a:spcBef>
              <a:spcAft>
                <a:spcPts val="0"/>
              </a:spcAft>
              <a:buClrTx/>
              <a:buSzTx/>
              <a:buFontTx/>
              <a:buNone/>
              <a:tabLst/>
            </a:pPr>
            <a:r>
              <a:rPr lang="en-US" sz="2800" dirty="0"/>
              <a:t>Peninsula Booth with proper display </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pic>
        <p:nvPicPr>
          <p:cNvPr id="8" name="Picture 7">
            <a:extLst>
              <a:ext uri="{FF2B5EF4-FFF2-40B4-BE49-F238E27FC236}">
                <a16:creationId xmlns:a16="http://schemas.microsoft.com/office/drawing/2014/main" id="{6A2BDD1E-9CD9-1D4B-9D96-3B24722E03AD}"/>
              </a:ext>
            </a:extLst>
          </p:cNvPr>
          <p:cNvPicPr>
            <a:picLocks noChangeAspect="1"/>
          </p:cNvPicPr>
          <p:nvPr/>
        </p:nvPicPr>
        <p:blipFill>
          <a:blip r:embed="rId4"/>
          <a:stretch>
            <a:fillRect/>
          </a:stretch>
        </p:blipFill>
        <p:spPr>
          <a:xfrm>
            <a:off x="8219142" y="2922179"/>
            <a:ext cx="5579495" cy="4406474"/>
          </a:xfrm>
          <a:prstGeom prst="rect">
            <a:avLst/>
          </a:prstGeom>
        </p:spPr>
      </p:pic>
    </p:spTree>
    <p:extLst>
      <p:ext uri="{BB962C8B-B14F-4D97-AF65-F5344CB8AC3E}">
        <p14:creationId xmlns:p14="http://schemas.microsoft.com/office/powerpoint/2010/main" val="211750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31515" y="357308"/>
            <a:ext cx="12347100" cy="1371600"/>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dirty="0"/>
              <a:t>ISLAND BOOTHS</a:t>
            </a:r>
            <a:endParaRPr sz="4800" b="1" i="0" u="none" strike="noStrike" cap="none" dirty="0">
              <a:solidFill>
                <a:srgbClr val="FFFFFF"/>
              </a:solidFill>
              <a:latin typeface="Arial"/>
              <a:ea typeface="Arial"/>
              <a:cs typeface="Arial"/>
              <a:sym typeface="Arial"/>
            </a:endParaRPr>
          </a:p>
        </p:txBody>
      </p:sp>
      <p:sp>
        <p:nvSpPr>
          <p:cNvPr id="119" name="Google Shape;119;p4"/>
          <p:cNvSpPr txBox="1">
            <a:spLocks noGrp="1"/>
          </p:cNvSpPr>
          <p:nvPr>
            <p:ph type="body" idx="1"/>
          </p:nvPr>
        </p:nvSpPr>
        <p:spPr>
          <a:xfrm>
            <a:off x="150692" y="2402063"/>
            <a:ext cx="5319940" cy="5183625"/>
          </a:xfrm>
          <a:prstGeom prst="rect">
            <a:avLst/>
          </a:prstGeom>
          <a:noFill/>
          <a:ln>
            <a:noFill/>
          </a:ln>
        </p:spPr>
        <p:txBody>
          <a:bodyPr spcFirstLastPara="1" wrap="square" lIns="65300" tIns="65300" rIns="65300" bIns="65300" anchor="t" anchorCtr="0">
            <a:normAutofit/>
          </a:bodyPr>
          <a:lstStyle/>
          <a:p>
            <a:r>
              <a:rPr lang="en-US" dirty="0"/>
              <a:t>16’ in all areas.</a:t>
            </a:r>
          </a:p>
          <a:p>
            <a:r>
              <a:rPr lang="en-US" dirty="0"/>
              <a:t>Hanging sign permitted.</a:t>
            </a:r>
          </a:p>
          <a:p>
            <a:r>
              <a:rPr lang="en-US" dirty="0"/>
              <a:t>Split island back wall must be finished and cannot contain copy.</a:t>
            </a:r>
          </a:p>
        </p:txBody>
      </p:sp>
      <p:sp>
        <p:nvSpPr>
          <p:cNvPr id="120" name="Google Shape;120;p4"/>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11</a:t>
            </a:fld>
            <a:endParaRPr/>
          </a:p>
        </p:txBody>
      </p:sp>
      <p:pic>
        <p:nvPicPr>
          <p:cNvPr id="4" name="Picture 3">
            <a:extLst>
              <a:ext uri="{FF2B5EF4-FFF2-40B4-BE49-F238E27FC236}">
                <a16:creationId xmlns:a16="http://schemas.microsoft.com/office/drawing/2014/main" id="{CFE2246C-AF04-F60A-161B-7A611F91D65A}"/>
              </a:ext>
            </a:extLst>
          </p:cNvPr>
          <p:cNvPicPr>
            <a:picLocks noChangeAspect="1"/>
          </p:cNvPicPr>
          <p:nvPr/>
        </p:nvPicPr>
        <p:blipFill>
          <a:blip r:embed="rId3"/>
          <a:stretch>
            <a:fillRect/>
          </a:stretch>
        </p:blipFill>
        <p:spPr>
          <a:xfrm>
            <a:off x="5685220" y="2125604"/>
            <a:ext cx="1629980" cy="6103996"/>
          </a:xfrm>
          <a:prstGeom prst="rect">
            <a:avLst/>
          </a:prstGeom>
        </p:spPr>
      </p:pic>
      <p:pic>
        <p:nvPicPr>
          <p:cNvPr id="6" name="Picture 5">
            <a:extLst>
              <a:ext uri="{FF2B5EF4-FFF2-40B4-BE49-F238E27FC236}">
                <a16:creationId xmlns:a16="http://schemas.microsoft.com/office/drawing/2014/main" id="{4B3B0B2B-D251-50F6-9431-81FF5574C449}"/>
              </a:ext>
            </a:extLst>
          </p:cNvPr>
          <p:cNvPicPr>
            <a:picLocks noChangeAspect="1"/>
          </p:cNvPicPr>
          <p:nvPr/>
        </p:nvPicPr>
        <p:blipFill>
          <a:blip r:embed="rId4"/>
          <a:stretch>
            <a:fillRect/>
          </a:stretch>
        </p:blipFill>
        <p:spPr>
          <a:xfrm>
            <a:off x="7600447" y="3868521"/>
            <a:ext cx="2430048" cy="3416796"/>
          </a:xfrm>
          <a:prstGeom prst="rect">
            <a:avLst/>
          </a:prstGeom>
        </p:spPr>
      </p:pic>
      <p:pic>
        <p:nvPicPr>
          <p:cNvPr id="3" name="Picture 2">
            <a:extLst>
              <a:ext uri="{FF2B5EF4-FFF2-40B4-BE49-F238E27FC236}">
                <a16:creationId xmlns:a16="http://schemas.microsoft.com/office/drawing/2014/main" id="{0CF77B1B-9934-514C-E506-96C8E6BCD6F7}"/>
              </a:ext>
            </a:extLst>
          </p:cNvPr>
          <p:cNvPicPr>
            <a:picLocks noChangeAspect="1"/>
          </p:cNvPicPr>
          <p:nvPr/>
        </p:nvPicPr>
        <p:blipFill>
          <a:blip r:embed="rId5"/>
          <a:stretch>
            <a:fillRect/>
          </a:stretch>
        </p:blipFill>
        <p:spPr>
          <a:xfrm>
            <a:off x="10287545" y="3720027"/>
            <a:ext cx="3524748" cy="3483603"/>
          </a:xfrm>
          <a:prstGeom prst="rect">
            <a:avLst/>
          </a:prstGeom>
        </p:spPr>
      </p:pic>
      <p:cxnSp>
        <p:nvCxnSpPr>
          <p:cNvPr id="7" name="Straight Connector 6">
            <a:extLst>
              <a:ext uri="{FF2B5EF4-FFF2-40B4-BE49-F238E27FC236}">
                <a16:creationId xmlns:a16="http://schemas.microsoft.com/office/drawing/2014/main" id="{9968BF6E-BA8A-A1AC-395D-7C085A4D5448}"/>
              </a:ext>
            </a:extLst>
          </p:cNvPr>
          <p:cNvCxnSpPr/>
          <p:nvPr/>
        </p:nvCxnSpPr>
        <p:spPr>
          <a:xfrm>
            <a:off x="10540294" y="3868521"/>
            <a:ext cx="3271999" cy="320893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94AB4447-1C20-2ED0-C77D-62EF5C79F596}"/>
              </a:ext>
            </a:extLst>
          </p:cNvPr>
          <p:cNvCxnSpPr/>
          <p:nvPr/>
        </p:nvCxnSpPr>
        <p:spPr>
          <a:xfrm flipH="1">
            <a:off x="10315742" y="3868521"/>
            <a:ext cx="3363682" cy="320893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4392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731520" y="357308"/>
            <a:ext cx="13167361" cy="1371604"/>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b="1" i="0" u="none" strike="noStrike" cap="none" dirty="0">
                <a:solidFill>
                  <a:srgbClr val="FFFFFF"/>
                </a:solidFill>
                <a:latin typeface="Arial"/>
                <a:ea typeface="Arial"/>
                <a:cs typeface="Arial"/>
                <a:sym typeface="Arial"/>
              </a:rPr>
              <a:t>ISLAND VIOLATION EXAMPLE</a:t>
            </a:r>
            <a:endParaRPr sz="4400" b="1" i="0" u="none" strike="noStrike" cap="none" dirty="0">
              <a:solidFill>
                <a:srgbClr val="FFFFFF"/>
              </a:solidFill>
              <a:latin typeface="Arial"/>
              <a:ea typeface="Arial"/>
              <a:cs typeface="Arial"/>
              <a:sym typeface="Arial"/>
            </a:endParaRPr>
          </a:p>
        </p:txBody>
      </p:sp>
      <p:sp>
        <p:nvSpPr>
          <p:cNvPr id="127" name="Google Shape;127;p5"/>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12</a:t>
            </a:fld>
            <a:endParaRPr/>
          </a:p>
        </p:txBody>
      </p:sp>
      <p:sp>
        <p:nvSpPr>
          <p:cNvPr id="5" name="Rectangle 4">
            <a:extLst>
              <a:ext uri="{FF2B5EF4-FFF2-40B4-BE49-F238E27FC236}">
                <a16:creationId xmlns:a16="http://schemas.microsoft.com/office/drawing/2014/main" id="{2C6218D8-742F-1A42-3678-0974C7145E6A}"/>
              </a:ext>
            </a:extLst>
          </p:cNvPr>
          <p:cNvSpPr/>
          <p:nvPr/>
        </p:nvSpPr>
        <p:spPr>
          <a:xfrm>
            <a:off x="6738523" y="3225540"/>
            <a:ext cx="3056022" cy="1431759"/>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53109"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000000"/>
              </a:solidFill>
              <a:effectLst/>
              <a:uFillTx/>
              <a:latin typeface="+mj-lt"/>
              <a:ea typeface="+mj-ea"/>
              <a:cs typeface="+mj-cs"/>
              <a:sym typeface="Calibri"/>
            </a:endParaRPr>
          </a:p>
        </p:txBody>
      </p:sp>
      <p:grpSp>
        <p:nvGrpSpPr>
          <p:cNvPr id="2" name="Group 1">
            <a:extLst>
              <a:ext uri="{FF2B5EF4-FFF2-40B4-BE49-F238E27FC236}">
                <a16:creationId xmlns:a16="http://schemas.microsoft.com/office/drawing/2014/main" id="{44B80F4C-7512-CE50-E250-5D739F79281A}"/>
              </a:ext>
            </a:extLst>
          </p:cNvPr>
          <p:cNvGrpSpPr/>
          <p:nvPr/>
        </p:nvGrpSpPr>
        <p:grpSpPr>
          <a:xfrm>
            <a:off x="3678509" y="2530618"/>
            <a:ext cx="7273382" cy="5416348"/>
            <a:chOff x="1739260" y="2430866"/>
            <a:chExt cx="7273382" cy="5416348"/>
          </a:xfrm>
        </p:grpSpPr>
        <p:pic>
          <p:nvPicPr>
            <p:cNvPr id="3" name="Picture 2">
              <a:extLst>
                <a:ext uri="{FF2B5EF4-FFF2-40B4-BE49-F238E27FC236}">
                  <a16:creationId xmlns:a16="http://schemas.microsoft.com/office/drawing/2014/main" id="{6BD362BF-FDAE-C799-608A-2F3D96510C90}"/>
                </a:ext>
              </a:extLst>
            </p:cNvPr>
            <p:cNvPicPr>
              <a:picLocks noChangeAspect="1"/>
            </p:cNvPicPr>
            <p:nvPr/>
          </p:nvPicPr>
          <p:blipFill>
            <a:blip r:embed="rId3"/>
            <a:stretch>
              <a:fillRect/>
            </a:stretch>
          </p:blipFill>
          <p:spPr>
            <a:xfrm>
              <a:off x="1739260" y="2430866"/>
              <a:ext cx="7273382" cy="5416348"/>
            </a:xfrm>
            <a:prstGeom prst="rect">
              <a:avLst/>
            </a:prstGeom>
          </p:spPr>
        </p:pic>
        <p:cxnSp>
          <p:nvCxnSpPr>
            <p:cNvPr id="6" name="Straight Connector 5">
              <a:extLst>
                <a:ext uri="{FF2B5EF4-FFF2-40B4-BE49-F238E27FC236}">
                  <a16:creationId xmlns:a16="http://schemas.microsoft.com/office/drawing/2014/main" id="{3BFA35C9-D686-F84D-BE77-DAAB60602D96}"/>
                </a:ext>
              </a:extLst>
            </p:cNvPr>
            <p:cNvCxnSpPr/>
            <p:nvPr/>
          </p:nvCxnSpPr>
          <p:spPr>
            <a:xfrm flipV="1">
              <a:off x="7198822" y="3059084"/>
              <a:ext cx="731520" cy="16625"/>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F49CDB20-D93D-CD76-145C-897BB4932B9C}"/>
                </a:ext>
              </a:extLst>
            </p:cNvPr>
            <p:cNvCxnSpPr/>
            <p:nvPr/>
          </p:nvCxnSpPr>
          <p:spPr>
            <a:xfrm>
              <a:off x="7930342" y="3075709"/>
              <a:ext cx="0" cy="402336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5D3166FE-F087-E8A2-C44A-32732D2E95ED}"/>
                </a:ext>
              </a:extLst>
            </p:cNvPr>
            <p:cNvSpPr txBox="1"/>
            <p:nvPr/>
          </p:nvSpPr>
          <p:spPr>
            <a:xfrm>
              <a:off x="8113222" y="4655127"/>
              <a:ext cx="731520"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653109" rtl="0" fontAlgn="auto" latinLnBrk="0" hangingPunct="0">
                <a:lnSpc>
                  <a:spcPct val="100000"/>
                </a:lnSpc>
                <a:spcBef>
                  <a:spcPts val="0"/>
                </a:spcBef>
                <a:spcAft>
                  <a:spcPts val="0"/>
                </a:spcAft>
                <a:buClrTx/>
                <a:buSzTx/>
                <a:buFontTx/>
                <a:buNone/>
                <a:tabLst/>
              </a:pPr>
              <a:r>
                <a:rPr kumimoji="0" lang="en-US" sz="2600" b="1" i="0" u="none" strike="noStrike" cap="none" spc="0" normalizeH="0" baseline="0" dirty="0">
                  <a:ln>
                    <a:noFill/>
                  </a:ln>
                  <a:solidFill>
                    <a:srgbClr val="FF0000"/>
                  </a:solidFill>
                  <a:effectLst/>
                  <a:uFillTx/>
                  <a:latin typeface="+mj-lt"/>
                  <a:ea typeface="+mj-ea"/>
                  <a:cs typeface="+mj-cs"/>
                  <a:sym typeface="Calibri"/>
                </a:rPr>
                <a:t>18’</a:t>
              </a:r>
            </a:p>
          </p:txBody>
        </p:sp>
      </p:grpSp>
    </p:spTree>
    <p:extLst>
      <p:ext uri="{BB962C8B-B14F-4D97-AF65-F5344CB8AC3E}">
        <p14:creationId xmlns:p14="http://schemas.microsoft.com/office/powerpoint/2010/main" val="153656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b="1" i="0" u="none" strike="noStrike" cap="none" dirty="0">
                <a:solidFill>
                  <a:srgbClr val="FFFFFF"/>
                </a:solidFill>
                <a:latin typeface="Arial"/>
                <a:ea typeface="Arial"/>
                <a:cs typeface="Arial"/>
                <a:sym typeface="Arial"/>
              </a:rPr>
              <a:t>BOOTH DIAGRAMS </a:t>
            </a:r>
            <a:endParaRPr sz="4400" b="1" i="0" u="none" strike="noStrike" cap="none" dirty="0">
              <a:solidFill>
                <a:srgbClr val="FFFFFF"/>
              </a:solidFill>
              <a:latin typeface="Arial"/>
              <a:ea typeface="Arial"/>
              <a:cs typeface="Arial"/>
              <a:sym typeface="Arial"/>
            </a:endParaRPr>
          </a:p>
        </p:txBody>
      </p:sp>
      <p:sp>
        <p:nvSpPr>
          <p:cNvPr id="2" name="Google Shape;119;p4">
            <a:extLst>
              <a:ext uri="{FF2B5EF4-FFF2-40B4-BE49-F238E27FC236}">
                <a16:creationId xmlns:a16="http://schemas.microsoft.com/office/drawing/2014/main" id="{C7A44C68-67FC-D9AB-53AF-8EB948B0F0CB}"/>
              </a:ext>
            </a:extLst>
          </p:cNvPr>
          <p:cNvSpPr txBox="1">
            <a:spLocks noGrp="1"/>
          </p:cNvSpPr>
          <p:nvPr>
            <p:ph type="body" idx="1"/>
          </p:nvPr>
        </p:nvSpPr>
        <p:spPr>
          <a:xfrm>
            <a:off x="731519" y="2402062"/>
            <a:ext cx="11091886" cy="4466571"/>
          </a:xfrm>
          <a:prstGeom prst="rect">
            <a:avLst/>
          </a:prstGeom>
          <a:noFill/>
          <a:ln>
            <a:noFill/>
          </a:ln>
        </p:spPr>
        <p:txBody>
          <a:bodyPr spcFirstLastPara="1" wrap="square" lIns="65300" tIns="65300" rIns="65300" bIns="65300" anchor="t" anchorCtr="0">
            <a:normAutofit fontScale="77500" lnSpcReduction="20000"/>
          </a:bodyPr>
          <a:lstStyle/>
          <a:p>
            <a:r>
              <a:rPr lang="en-US" dirty="0"/>
              <a:t>The following NAFEM Show Exhibitors are required to submit a detailed floor plan, including dimensions, to Show Management for review and approval by </a:t>
            </a:r>
            <a:r>
              <a:rPr lang="en-US" b="1" dirty="0"/>
              <a:t>Friday, Nov. 8. </a:t>
            </a:r>
          </a:p>
          <a:p>
            <a:pPr lvl="1"/>
            <a:r>
              <a:rPr lang="en-US" dirty="0"/>
              <a:t>Island Booth</a:t>
            </a:r>
          </a:p>
          <a:p>
            <a:pPr lvl="1"/>
            <a:r>
              <a:rPr lang="en-US" dirty="0"/>
              <a:t>Split Island Booth</a:t>
            </a:r>
          </a:p>
          <a:p>
            <a:pPr lvl="1"/>
            <a:r>
              <a:rPr lang="en-US" dirty="0"/>
              <a:t>Peninsula or Modified Peninsula</a:t>
            </a:r>
          </a:p>
          <a:p>
            <a:pPr lvl="1"/>
            <a:r>
              <a:rPr lang="en-US" dirty="0"/>
              <a:t>Companies who received a written booth violation at The NAFEM Show 2023 </a:t>
            </a:r>
          </a:p>
          <a:p>
            <a:pPr lvl="1"/>
            <a:r>
              <a:rPr lang="en-US" dirty="0"/>
              <a:t>Companies who manufacturer walk-in coolers, refrigerators and/or freezers </a:t>
            </a:r>
          </a:p>
          <a:p>
            <a:pPr marL="653111" lvl="1" indent="0">
              <a:buNone/>
            </a:pPr>
            <a:endParaRPr lang="en-US" dirty="0">
              <a:solidFill>
                <a:srgbClr val="FF0000"/>
              </a:solidFill>
            </a:endParaRPr>
          </a:p>
          <a:p>
            <a:pPr marL="653111" lvl="1" indent="0">
              <a:buNone/>
            </a:pPr>
            <a:r>
              <a:rPr lang="en-US" dirty="0"/>
              <a:t>Submit your drawing through your Exhibitor Resource Center and NAFEM Show Management will respond in the ERC portal with approval or the request for more information. </a:t>
            </a:r>
          </a:p>
        </p:txBody>
      </p:sp>
    </p:spTree>
    <p:extLst>
      <p:ext uri="{BB962C8B-B14F-4D97-AF65-F5344CB8AC3E}">
        <p14:creationId xmlns:p14="http://schemas.microsoft.com/office/powerpoint/2010/main" val="186194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000" dirty="0"/>
              <a:t>BOOTH SIGNAGE &amp; DISPLAY RULES</a:t>
            </a:r>
            <a:endParaRPr sz="4000" b="1" i="0" u="none" strike="noStrike" cap="none" dirty="0">
              <a:solidFill>
                <a:srgbClr val="FFFFFF"/>
              </a:solidFill>
              <a:latin typeface="Arial"/>
              <a:ea typeface="Arial"/>
              <a:cs typeface="Arial"/>
              <a:sym typeface="Arial"/>
            </a:endParaRPr>
          </a:p>
        </p:txBody>
      </p:sp>
      <p:sp>
        <p:nvSpPr>
          <p:cNvPr id="2" name="Google Shape;119;p4">
            <a:extLst>
              <a:ext uri="{FF2B5EF4-FFF2-40B4-BE49-F238E27FC236}">
                <a16:creationId xmlns:a16="http://schemas.microsoft.com/office/drawing/2014/main" id="{6FB42465-3127-018C-B2CD-95191563E8E1}"/>
              </a:ext>
            </a:extLst>
          </p:cNvPr>
          <p:cNvSpPr txBox="1">
            <a:spLocks noGrp="1"/>
          </p:cNvSpPr>
          <p:nvPr>
            <p:ph type="body" idx="1"/>
          </p:nvPr>
        </p:nvSpPr>
        <p:spPr>
          <a:xfrm>
            <a:off x="731519" y="2402062"/>
            <a:ext cx="11091886" cy="4466571"/>
          </a:xfrm>
          <a:prstGeom prst="rect">
            <a:avLst/>
          </a:prstGeom>
          <a:noFill/>
          <a:ln>
            <a:noFill/>
          </a:ln>
        </p:spPr>
        <p:txBody>
          <a:bodyPr spcFirstLastPara="1" wrap="square" lIns="65300" tIns="65300" rIns="65300" bIns="65300" anchor="t" anchorCtr="0">
            <a:normAutofit lnSpcReduction="10000"/>
          </a:bodyPr>
          <a:lstStyle/>
          <a:p>
            <a:pPr lvl="0"/>
            <a:r>
              <a:rPr lang="en-US" dirty="0"/>
              <a:t>All booth items such as products, literature, pens, shirts, etc., may display the Exhibitor’s logo. </a:t>
            </a:r>
            <a:r>
              <a:rPr lang="en-US" b="1" dirty="0"/>
              <a:t>Reference or logos</a:t>
            </a:r>
            <a:r>
              <a:rPr lang="en-US" dirty="0"/>
              <a:t> </a:t>
            </a:r>
            <a:r>
              <a:rPr lang="en-US" b="1" dirty="0"/>
              <a:t>of a distributor, dealer or supplier cannot</a:t>
            </a:r>
            <a:r>
              <a:rPr lang="en-US" dirty="0"/>
              <a:t> </a:t>
            </a:r>
            <a:r>
              <a:rPr lang="en-US" b="1" dirty="0"/>
              <a:t>be present in the booth.</a:t>
            </a:r>
            <a:endParaRPr lang="en-US" dirty="0"/>
          </a:p>
          <a:p>
            <a:pPr lvl="0"/>
            <a:r>
              <a:rPr lang="en-US" dirty="0"/>
              <a:t>An Exhibitor may list its NAFEM member company name and brands on booth signage and graphics.</a:t>
            </a:r>
          </a:p>
          <a:p>
            <a:pPr lvl="0"/>
            <a:r>
              <a:rPr lang="en-US" dirty="0"/>
              <a:t>All products exhibited must be on NAFEM’s Approved Product Category List. </a:t>
            </a:r>
          </a:p>
          <a:p>
            <a:pPr lvl="0"/>
            <a:r>
              <a:rPr lang="en-US" dirty="0"/>
              <a:t>An exhibitor may display a product which it does not manufacture, </a:t>
            </a:r>
            <a:r>
              <a:rPr lang="en-US" b="1" dirty="0"/>
              <a:t>only</a:t>
            </a:r>
            <a:r>
              <a:rPr lang="en-US" dirty="0"/>
              <a:t> if the products are branded under its name or trademark. The brand may be shown on the product or its packaging. </a:t>
            </a:r>
          </a:p>
          <a:p>
            <a:pPr lvl="0"/>
            <a:endParaRPr lang="en-US" dirty="0"/>
          </a:p>
        </p:txBody>
      </p:sp>
    </p:spTree>
    <p:extLst>
      <p:ext uri="{BB962C8B-B14F-4D97-AF65-F5344CB8AC3E}">
        <p14:creationId xmlns:p14="http://schemas.microsoft.com/office/powerpoint/2010/main" val="263577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31515" y="357308"/>
            <a:ext cx="12347100" cy="1371600"/>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dirty="0"/>
              <a:t>VIOLATION NOTICES</a:t>
            </a:r>
            <a:endParaRPr sz="4800" b="1" i="0" u="none" strike="noStrike" cap="none" dirty="0">
              <a:solidFill>
                <a:srgbClr val="FFFFFF"/>
              </a:solidFill>
              <a:latin typeface="Arial"/>
              <a:ea typeface="Arial"/>
              <a:cs typeface="Arial"/>
              <a:sym typeface="Arial"/>
            </a:endParaRPr>
          </a:p>
        </p:txBody>
      </p:sp>
      <p:sp>
        <p:nvSpPr>
          <p:cNvPr id="119" name="Google Shape;119;p4"/>
          <p:cNvSpPr txBox="1">
            <a:spLocks noGrp="1"/>
          </p:cNvSpPr>
          <p:nvPr>
            <p:ph type="body" idx="1"/>
          </p:nvPr>
        </p:nvSpPr>
        <p:spPr>
          <a:xfrm>
            <a:off x="731520" y="2402062"/>
            <a:ext cx="7242900" cy="5470229"/>
          </a:xfrm>
          <a:prstGeom prst="rect">
            <a:avLst/>
          </a:prstGeom>
          <a:noFill/>
          <a:ln>
            <a:noFill/>
          </a:ln>
        </p:spPr>
        <p:txBody>
          <a:bodyPr spcFirstLastPara="1" wrap="square" lIns="65300" tIns="65300" rIns="65300" bIns="65300" anchor="t" anchorCtr="0">
            <a:normAutofit/>
          </a:bodyPr>
          <a:lstStyle/>
          <a:p>
            <a:r>
              <a:rPr lang="en-US" dirty="0"/>
              <a:t>How are these rules enforced?</a:t>
            </a:r>
          </a:p>
          <a:p>
            <a:pPr marL="0" indent="0">
              <a:buNone/>
            </a:pPr>
            <a:endParaRPr lang="en-US" dirty="0"/>
          </a:p>
          <a:p>
            <a:r>
              <a:rPr lang="en-US" dirty="0"/>
              <a:t>What happens if I have a booth violation at the show?</a:t>
            </a:r>
          </a:p>
        </p:txBody>
      </p:sp>
      <p:sp>
        <p:nvSpPr>
          <p:cNvPr id="120" name="Google Shape;120;p4"/>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15</a:t>
            </a:fld>
            <a:endParaRPr dirty="0"/>
          </a:p>
        </p:txBody>
      </p:sp>
      <p:pic>
        <p:nvPicPr>
          <p:cNvPr id="2" name="Picture 1">
            <a:extLst>
              <a:ext uri="{FF2B5EF4-FFF2-40B4-BE49-F238E27FC236}">
                <a16:creationId xmlns:a16="http://schemas.microsoft.com/office/drawing/2014/main" id="{80C071E7-12B7-A35A-FD6D-3527CAB3A617}"/>
              </a:ext>
            </a:extLst>
          </p:cNvPr>
          <p:cNvPicPr>
            <a:picLocks noChangeAspect="1"/>
          </p:cNvPicPr>
          <p:nvPr/>
        </p:nvPicPr>
        <p:blipFill>
          <a:blip r:embed="rId3"/>
          <a:stretch>
            <a:fillRect/>
          </a:stretch>
        </p:blipFill>
        <p:spPr>
          <a:xfrm>
            <a:off x="8344925" y="2342147"/>
            <a:ext cx="5292274" cy="5887453"/>
          </a:xfrm>
          <a:prstGeom prst="rect">
            <a:avLst/>
          </a:prstGeom>
        </p:spPr>
      </p:pic>
    </p:spTree>
    <p:extLst>
      <p:ext uri="{BB962C8B-B14F-4D97-AF65-F5344CB8AC3E}">
        <p14:creationId xmlns:p14="http://schemas.microsoft.com/office/powerpoint/2010/main" val="239822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dirty="0"/>
              <a:t>IMPORTANT</a:t>
            </a:r>
            <a:r>
              <a:rPr lang="en-US" sz="4400" b="1" i="0" u="none" strike="noStrike" cap="none" dirty="0">
                <a:solidFill>
                  <a:srgbClr val="FFFFFF"/>
                </a:solidFill>
                <a:latin typeface="Arial"/>
                <a:ea typeface="Arial"/>
                <a:cs typeface="Arial"/>
                <a:sym typeface="Arial"/>
              </a:rPr>
              <a:t> DATES</a:t>
            </a:r>
            <a:endParaRPr sz="4400" b="1" i="0" u="none" strike="noStrike" cap="none" dirty="0">
              <a:solidFill>
                <a:srgbClr val="FFFFFF"/>
              </a:solidFill>
              <a:latin typeface="Arial"/>
              <a:ea typeface="Arial"/>
              <a:cs typeface="Arial"/>
              <a:sym typeface="Arial"/>
            </a:endParaRPr>
          </a:p>
        </p:txBody>
      </p:sp>
      <p:sp>
        <p:nvSpPr>
          <p:cNvPr id="133" name="Google Shape;133;p6"/>
          <p:cNvSpPr txBox="1">
            <a:spLocks noGrp="1"/>
          </p:cNvSpPr>
          <p:nvPr>
            <p:ph type="body" idx="1"/>
          </p:nvPr>
        </p:nvSpPr>
        <p:spPr>
          <a:xfrm>
            <a:off x="731519" y="2402063"/>
            <a:ext cx="13192465" cy="5058610"/>
          </a:xfrm>
          <a:prstGeom prst="rect">
            <a:avLst/>
          </a:prstGeom>
          <a:noFill/>
          <a:ln>
            <a:noFill/>
          </a:ln>
        </p:spPr>
        <p:txBody>
          <a:bodyPr spcFirstLastPara="1" wrap="square" lIns="65300" tIns="65300" rIns="65300" bIns="65300" anchor="t" anchorCtr="0">
            <a:normAutofit fontScale="92500" lnSpcReduction="10000"/>
          </a:bodyPr>
          <a:lstStyle/>
          <a:p>
            <a:pPr marL="285750" indent="-285750"/>
            <a:r>
              <a:rPr lang="en-US" sz="3600" dirty="0"/>
              <a:t>Nov. 6</a:t>
            </a:r>
          </a:p>
          <a:p>
            <a:pPr marL="742950" lvl="1" indent="-285750"/>
            <a:r>
              <a:rPr lang="en-US" sz="3600" dirty="0"/>
              <a:t>Webinar #4 – Everything You Need to Know as a First Time Exhibitor </a:t>
            </a:r>
          </a:p>
          <a:p>
            <a:pPr marL="285750" indent="-285750"/>
            <a:r>
              <a:rPr lang="en-US" sz="3600" dirty="0"/>
              <a:t>Nov. 8 </a:t>
            </a:r>
          </a:p>
          <a:p>
            <a:pPr marL="938860" lvl="1" indent="-285750">
              <a:buFont typeface="Arial"/>
              <a:buChar char="•"/>
            </a:pPr>
            <a:r>
              <a:rPr lang="en-US" sz="3600" dirty="0"/>
              <a:t>Detailed floor plans due for exhibitors occupying an island, split island, peninsula, or modified peninsula booth; manufacturers of walk-in coolers, refrigerators and/or freezers; or those with written booth violation notices from 2023</a:t>
            </a:r>
          </a:p>
          <a:p>
            <a:pPr marL="1591970" lvl="2" indent="-285750"/>
            <a:r>
              <a:rPr lang="en-US" sz="3600" dirty="0"/>
              <a:t>Hanging signs are permitted to a maximum height of 20’ to the top of the sign.</a:t>
            </a:r>
          </a:p>
          <a:p>
            <a:pPr marL="1591970" lvl="2" indent="-285750"/>
            <a:endParaRPr lang="en-US" sz="3600" dirty="0"/>
          </a:p>
        </p:txBody>
      </p:sp>
    </p:spTree>
    <p:extLst>
      <p:ext uri="{BB962C8B-B14F-4D97-AF65-F5344CB8AC3E}">
        <p14:creationId xmlns:p14="http://schemas.microsoft.com/office/powerpoint/2010/main" val="392944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dirty="0"/>
              <a:t>IMPORTANT</a:t>
            </a:r>
            <a:r>
              <a:rPr lang="en-US" sz="4400" b="1" i="0" u="none" strike="noStrike" cap="none" dirty="0">
                <a:solidFill>
                  <a:srgbClr val="FFFFFF"/>
                </a:solidFill>
                <a:latin typeface="Arial"/>
                <a:ea typeface="Arial"/>
                <a:cs typeface="Arial"/>
                <a:sym typeface="Arial"/>
              </a:rPr>
              <a:t> DATES</a:t>
            </a:r>
            <a:endParaRPr sz="4400" b="1" i="0" u="none" strike="noStrike" cap="none" dirty="0">
              <a:solidFill>
                <a:srgbClr val="FFFFFF"/>
              </a:solidFill>
              <a:latin typeface="Arial"/>
              <a:ea typeface="Arial"/>
              <a:cs typeface="Arial"/>
              <a:sym typeface="Arial"/>
            </a:endParaRPr>
          </a:p>
        </p:txBody>
      </p:sp>
      <p:sp>
        <p:nvSpPr>
          <p:cNvPr id="133" name="Google Shape;133;p6"/>
          <p:cNvSpPr txBox="1">
            <a:spLocks noGrp="1"/>
          </p:cNvSpPr>
          <p:nvPr>
            <p:ph type="body" idx="1"/>
          </p:nvPr>
        </p:nvSpPr>
        <p:spPr>
          <a:xfrm>
            <a:off x="731519" y="2402063"/>
            <a:ext cx="13192465" cy="5058610"/>
          </a:xfrm>
          <a:prstGeom prst="rect">
            <a:avLst/>
          </a:prstGeom>
          <a:noFill/>
          <a:ln>
            <a:noFill/>
          </a:ln>
        </p:spPr>
        <p:txBody>
          <a:bodyPr spcFirstLastPara="1" wrap="square" lIns="65300" tIns="65300" rIns="65300" bIns="65300" anchor="t" anchorCtr="0">
            <a:normAutofit fontScale="92500" lnSpcReduction="10000"/>
          </a:bodyPr>
          <a:lstStyle/>
          <a:p>
            <a:pPr marL="285750" indent="-285750"/>
            <a:r>
              <a:rPr lang="en-US" sz="3600" dirty="0"/>
              <a:t>Dec. 11 </a:t>
            </a:r>
          </a:p>
          <a:p>
            <a:pPr marL="938860" lvl="1" indent="-285750">
              <a:buFont typeface="Arial"/>
              <a:buChar char="•"/>
            </a:pPr>
            <a:r>
              <a:rPr lang="en-US" sz="3600" dirty="0"/>
              <a:t>Webinar #5 – Exhibitor Registration, Lead Retrieval and Booth Promotions </a:t>
            </a:r>
          </a:p>
          <a:p>
            <a:pPr marL="285750" indent="-285750"/>
            <a:r>
              <a:rPr lang="en-US" sz="3600" dirty="0"/>
              <a:t>Jan. 10, 2025 </a:t>
            </a:r>
          </a:p>
          <a:p>
            <a:pPr marL="938860" lvl="1" indent="-285750">
              <a:buFont typeface="Arial"/>
              <a:buChar char="•"/>
            </a:pPr>
            <a:r>
              <a:rPr lang="en-US" sz="3600" dirty="0"/>
              <a:t>Last day to submit contracts and company name changes</a:t>
            </a:r>
          </a:p>
          <a:p>
            <a:pPr marL="938860" lvl="1" indent="-285750">
              <a:buFont typeface="Arial"/>
              <a:buChar char="•"/>
            </a:pPr>
            <a:endParaRPr lang="en-US" sz="3600" dirty="0"/>
          </a:p>
          <a:p>
            <a:pPr marL="285750" indent="-285750"/>
            <a:r>
              <a:rPr lang="en-US" sz="3600" dirty="0"/>
              <a:t>Ongoing</a:t>
            </a:r>
          </a:p>
          <a:p>
            <a:pPr marL="938860" lvl="1" indent="-285750">
              <a:buFont typeface="Arial"/>
              <a:buChar char="•"/>
            </a:pPr>
            <a:r>
              <a:rPr lang="en-US" sz="3600" dirty="0">
                <a:hlinkClick r:id="rId3"/>
              </a:rPr>
              <a:t>Exhibitor education webinar &amp; video series</a:t>
            </a:r>
            <a:endParaRPr lang="en-US" sz="3600" dirty="0"/>
          </a:p>
          <a:p>
            <a:pPr marL="938860" lvl="1" indent="-285750">
              <a:buFont typeface="Arial"/>
              <a:buChar char="•"/>
            </a:pPr>
            <a:r>
              <a:rPr lang="en-US" sz="3600" dirty="0">
                <a:hlinkClick r:id="rId4"/>
              </a:rPr>
              <a:t>https://www.thenafemshow.org/</a:t>
            </a:r>
            <a:endParaRPr lang="en-US" sz="3600" dirty="0"/>
          </a:p>
          <a:p>
            <a:pPr marL="653110" lvl="1" indent="0">
              <a:buNone/>
            </a:pPr>
            <a:endParaRPr lang="en-US" sz="3600" dirty="0"/>
          </a:p>
          <a:p>
            <a:pPr marL="938860" lvl="1" indent="-285750">
              <a:buFont typeface="Arial"/>
              <a:buChar char="•"/>
            </a:pPr>
            <a:endParaRPr lang="en-US" sz="3600" dirty="0"/>
          </a:p>
          <a:p>
            <a:pPr marL="653110" lvl="1" indent="0">
              <a:buNone/>
            </a:pPr>
            <a:endParaRPr lang="en-US" sz="3600" dirty="0"/>
          </a:p>
        </p:txBody>
      </p:sp>
    </p:spTree>
    <p:extLst>
      <p:ext uri="{BB962C8B-B14F-4D97-AF65-F5344CB8AC3E}">
        <p14:creationId xmlns:p14="http://schemas.microsoft.com/office/powerpoint/2010/main" val="111556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body" idx="4294967295"/>
          </p:nvPr>
        </p:nvSpPr>
        <p:spPr>
          <a:xfrm>
            <a:off x="1075336" y="5393033"/>
            <a:ext cx="10972801" cy="1487206"/>
          </a:xfrm>
          <a:prstGeom prst="rect">
            <a:avLst/>
          </a:prstGeom>
          <a:noFill/>
          <a:ln>
            <a:noFill/>
          </a:ln>
        </p:spPr>
        <p:txBody>
          <a:bodyPr spcFirstLastPara="1" wrap="square" lIns="65300" tIns="65300" rIns="65300" bIns="65300" anchor="t" anchorCtr="0">
            <a:normAutofit fontScale="40000" lnSpcReduction="20000"/>
          </a:bodyPr>
          <a:lstStyle/>
          <a:p>
            <a:pPr marL="0" marR="0" lvl="0" indent="0" algn="ctr" rtl="0">
              <a:lnSpc>
                <a:spcPct val="100000"/>
              </a:lnSpc>
              <a:spcBef>
                <a:spcPts val="0"/>
              </a:spcBef>
              <a:spcAft>
                <a:spcPts val="0"/>
              </a:spcAft>
              <a:buClr>
                <a:srgbClr val="FFFFFF"/>
              </a:buClr>
              <a:buSzPts val="8000"/>
              <a:buFont typeface="Arial"/>
              <a:buNone/>
            </a:pPr>
            <a:r>
              <a:rPr lang="en-US" sz="8000" b="1" i="0" u="none" strike="noStrike" cap="none" dirty="0">
                <a:solidFill>
                  <a:srgbClr val="FFFFFF"/>
                </a:solidFill>
                <a:latin typeface="Arial"/>
                <a:ea typeface="Arial"/>
                <a:cs typeface="Arial"/>
                <a:sym typeface="Arial"/>
              </a:rPr>
              <a:t>Q&amp;A </a:t>
            </a:r>
          </a:p>
          <a:p>
            <a:pPr marL="0" marR="0" lvl="0" indent="0" algn="ctr" rtl="0">
              <a:lnSpc>
                <a:spcPct val="100000"/>
              </a:lnSpc>
              <a:spcBef>
                <a:spcPts val="0"/>
              </a:spcBef>
              <a:spcAft>
                <a:spcPts val="0"/>
              </a:spcAft>
              <a:buClr>
                <a:srgbClr val="FFFFFF"/>
              </a:buClr>
              <a:buSzPts val="8000"/>
              <a:buFont typeface="Arial"/>
              <a:buNone/>
            </a:pPr>
            <a:endParaRPr lang="en-US" sz="80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8000"/>
              <a:buFont typeface="Arial"/>
              <a:buNone/>
            </a:pPr>
            <a:r>
              <a:rPr lang="en-US" sz="8000" b="1" dirty="0">
                <a:solidFill>
                  <a:schemeClr val="accent6">
                    <a:lumMod val="75000"/>
                  </a:schemeClr>
                </a:solidFill>
                <a:hlinkClick r:id="rId3">
                  <a:extLst>
                    <a:ext uri="{A12FA001-AC4F-418D-AE19-62706E023703}">
                      <ahyp:hlinkClr xmlns:ahyp="http://schemas.microsoft.com/office/drawing/2018/hyperlinkcolor" val="tx"/>
                    </a:ext>
                  </a:extLst>
                </a:hlinkClick>
              </a:rPr>
              <a:t>info@thenafemshow.org </a:t>
            </a:r>
            <a:endParaRPr lang="en-US" sz="8000" b="1" i="0" u="none" strike="noStrike" cap="none" dirty="0">
              <a:solidFill>
                <a:schemeClr val="accent6">
                  <a:lumMod val="75000"/>
                </a:schemeClr>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body" idx="4294967295"/>
          </p:nvPr>
        </p:nvSpPr>
        <p:spPr>
          <a:xfrm>
            <a:off x="394853" y="6243637"/>
            <a:ext cx="10972801" cy="1487206"/>
          </a:xfrm>
          <a:prstGeom prst="rect">
            <a:avLst/>
          </a:prstGeom>
          <a:noFill/>
          <a:ln>
            <a:noFill/>
          </a:ln>
        </p:spPr>
        <p:txBody>
          <a:bodyPr spcFirstLastPara="1" wrap="square" lIns="65300" tIns="65300" rIns="65300" bIns="65300" anchor="t" anchorCtr="0">
            <a:normAutofit/>
          </a:bodyPr>
          <a:lstStyle/>
          <a:p>
            <a:pPr marL="0" marR="0" lvl="0" indent="0" algn="l" rtl="0">
              <a:lnSpc>
                <a:spcPct val="100000"/>
              </a:lnSpc>
              <a:spcBef>
                <a:spcPts val="0"/>
              </a:spcBef>
              <a:spcAft>
                <a:spcPts val="0"/>
              </a:spcAft>
              <a:buClr>
                <a:srgbClr val="FFFFFF"/>
              </a:buClr>
              <a:buSzPts val="8000"/>
              <a:buFont typeface="Arial"/>
              <a:buNone/>
            </a:pPr>
            <a:r>
              <a:rPr lang="en-US" sz="8000" b="1" dirty="0">
                <a:solidFill>
                  <a:srgbClr val="FFFFFF"/>
                </a:solidFill>
              </a:rPr>
              <a:t>THANK YOU</a:t>
            </a:r>
            <a:endParaRPr dirty="0"/>
          </a:p>
        </p:txBody>
      </p:sp>
    </p:spTree>
    <p:extLst>
      <p:ext uri="{BB962C8B-B14F-4D97-AF65-F5344CB8AC3E}">
        <p14:creationId xmlns:p14="http://schemas.microsoft.com/office/powerpoint/2010/main" val="181624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31515" y="357308"/>
            <a:ext cx="12347100" cy="1371600"/>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800" b="1" i="0" u="none" strike="noStrike" cap="none" dirty="0">
                <a:solidFill>
                  <a:srgbClr val="FFFFFF"/>
                </a:solidFill>
                <a:latin typeface="Arial"/>
                <a:ea typeface="Arial"/>
                <a:cs typeface="Arial"/>
                <a:sym typeface="Arial"/>
              </a:rPr>
              <a:t>AGENDA</a:t>
            </a:r>
            <a:endParaRPr sz="4800" b="1" i="0" u="none" strike="noStrike" cap="none" dirty="0">
              <a:solidFill>
                <a:srgbClr val="FFFFFF"/>
              </a:solidFill>
              <a:latin typeface="Arial"/>
              <a:ea typeface="Arial"/>
              <a:cs typeface="Arial"/>
              <a:sym typeface="Arial"/>
            </a:endParaRPr>
          </a:p>
        </p:txBody>
      </p:sp>
      <p:sp>
        <p:nvSpPr>
          <p:cNvPr id="119" name="Google Shape;119;p4"/>
          <p:cNvSpPr txBox="1">
            <a:spLocks noGrp="1"/>
          </p:cNvSpPr>
          <p:nvPr>
            <p:ph type="body" idx="1"/>
          </p:nvPr>
        </p:nvSpPr>
        <p:spPr>
          <a:xfrm>
            <a:off x="731519" y="2402063"/>
            <a:ext cx="13192465" cy="5058610"/>
          </a:xfrm>
          <a:prstGeom prst="rect">
            <a:avLst/>
          </a:prstGeom>
          <a:noFill/>
          <a:ln>
            <a:noFill/>
          </a:ln>
        </p:spPr>
        <p:txBody>
          <a:bodyPr spcFirstLastPara="1" wrap="square" lIns="65300" tIns="65300" rIns="65300" bIns="65300" anchor="t" anchorCtr="0">
            <a:normAutofit/>
          </a:bodyPr>
          <a:lstStyle/>
          <a:p>
            <a:pPr marL="285750" indent="-285750">
              <a:lnSpc>
                <a:spcPct val="150000"/>
              </a:lnSpc>
            </a:pPr>
            <a:r>
              <a:rPr lang="en-US" sz="2800" dirty="0">
                <a:solidFill>
                  <a:schemeClr val="bg1">
                    <a:lumMod val="50000"/>
                  </a:schemeClr>
                </a:solidFill>
              </a:rPr>
              <a:t>Booth Types, Common Violations, and Violation Examples</a:t>
            </a:r>
          </a:p>
          <a:p>
            <a:pPr marL="285750" indent="-285750">
              <a:lnSpc>
                <a:spcPct val="150000"/>
              </a:lnSpc>
            </a:pPr>
            <a:r>
              <a:rPr lang="en-US" sz="2800" dirty="0">
                <a:solidFill>
                  <a:schemeClr val="bg1">
                    <a:lumMod val="50000"/>
                  </a:schemeClr>
                </a:solidFill>
              </a:rPr>
              <a:t>Booth Diagram Submission</a:t>
            </a:r>
          </a:p>
          <a:p>
            <a:pPr marL="285750" indent="-285750">
              <a:lnSpc>
                <a:spcPct val="150000"/>
              </a:lnSpc>
            </a:pPr>
            <a:r>
              <a:rPr lang="en-US" sz="2800" dirty="0">
                <a:solidFill>
                  <a:schemeClr val="bg1">
                    <a:lumMod val="50000"/>
                  </a:schemeClr>
                </a:solidFill>
              </a:rPr>
              <a:t>Booth Signage &amp; Display Rules</a:t>
            </a:r>
          </a:p>
          <a:p>
            <a:pPr marL="285750" indent="-285750">
              <a:lnSpc>
                <a:spcPct val="150000"/>
              </a:lnSpc>
            </a:pPr>
            <a:r>
              <a:rPr lang="en-US" sz="2800" dirty="0">
                <a:solidFill>
                  <a:schemeClr val="bg1">
                    <a:lumMod val="50000"/>
                  </a:schemeClr>
                </a:solidFill>
              </a:rPr>
              <a:t>Booth Violation Notices </a:t>
            </a:r>
          </a:p>
          <a:p>
            <a:pPr marL="285750" indent="-285750">
              <a:lnSpc>
                <a:spcPct val="150000"/>
              </a:lnSpc>
            </a:pPr>
            <a:r>
              <a:rPr lang="en-US" dirty="0"/>
              <a:t>Important Dates </a:t>
            </a:r>
          </a:p>
          <a:p>
            <a:pPr marL="285750" indent="-285750">
              <a:lnSpc>
                <a:spcPct val="150000"/>
              </a:lnSpc>
            </a:pPr>
            <a:r>
              <a:rPr lang="en-US" sz="2800" b="0" i="0" u="none" strike="noStrike" cap="none" dirty="0">
                <a:solidFill>
                  <a:srgbClr val="808080"/>
                </a:solidFill>
                <a:latin typeface="Arial"/>
                <a:ea typeface="Arial"/>
                <a:cs typeface="Arial"/>
                <a:sym typeface="Arial"/>
              </a:rPr>
              <a:t>Q&amp;A</a:t>
            </a:r>
          </a:p>
        </p:txBody>
      </p:sp>
      <p:sp>
        <p:nvSpPr>
          <p:cNvPr id="120" name="Google Shape;120;p4"/>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31515" y="357308"/>
            <a:ext cx="12347100" cy="1371600"/>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dirty="0"/>
              <a:t>EMAIL COMMUNICATION</a:t>
            </a:r>
            <a:endParaRPr sz="4800" b="1" i="0" u="none" strike="noStrike" cap="none" dirty="0">
              <a:solidFill>
                <a:srgbClr val="FFFFFF"/>
              </a:solidFill>
              <a:latin typeface="Arial"/>
              <a:ea typeface="Arial"/>
              <a:cs typeface="Arial"/>
              <a:sym typeface="Arial"/>
            </a:endParaRPr>
          </a:p>
        </p:txBody>
      </p:sp>
      <p:sp>
        <p:nvSpPr>
          <p:cNvPr id="119" name="Google Shape;119;p4"/>
          <p:cNvSpPr txBox="1">
            <a:spLocks noGrp="1"/>
          </p:cNvSpPr>
          <p:nvPr>
            <p:ph type="body" idx="1"/>
          </p:nvPr>
        </p:nvSpPr>
        <p:spPr>
          <a:xfrm>
            <a:off x="731519" y="2402063"/>
            <a:ext cx="13192465" cy="5058610"/>
          </a:xfrm>
          <a:prstGeom prst="rect">
            <a:avLst/>
          </a:prstGeom>
          <a:noFill/>
          <a:ln>
            <a:noFill/>
          </a:ln>
        </p:spPr>
        <p:txBody>
          <a:bodyPr spcFirstLastPara="1" wrap="square" lIns="65300" tIns="65300" rIns="65300" bIns="65300" anchor="t" anchorCtr="0">
            <a:normAutofit/>
          </a:bodyPr>
          <a:lstStyle/>
          <a:p>
            <a:pPr marL="635000" indent="-457200">
              <a:spcBef>
                <a:spcPts val="0"/>
              </a:spcBef>
              <a:buSzPts val="2800"/>
            </a:pPr>
            <a:r>
              <a:rPr lang="en-US" dirty="0"/>
              <a:t>Email sent to all trade show contacts on 10/7 </a:t>
            </a:r>
          </a:p>
          <a:p>
            <a:pPr marL="1092200" lvl="1" indent="-457200">
              <a:spcBef>
                <a:spcPts val="0"/>
              </a:spcBef>
              <a:buSzPts val="2800"/>
            </a:pPr>
            <a:r>
              <a:rPr lang="en-US" dirty="0"/>
              <a:t>Email includes booth rules and regulations based on your booth type to review. </a:t>
            </a:r>
          </a:p>
          <a:p>
            <a:pPr marL="1092200" lvl="1" indent="-457200">
              <a:spcBef>
                <a:spcPts val="0"/>
              </a:spcBef>
              <a:buSzPts val="2800"/>
            </a:pPr>
            <a:r>
              <a:rPr lang="en-US" dirty="0"/>
              <a:t>Targeted Move-In Floor Plan included</a:t>
            </a:r>
          </a:p>
          <a:p>
            <a:pPr marL="1549400" lvl="2" indent="-457200">
              <a:spcBef>
                <a:spcPts val="0"/>
              </a:spcBef>
              <a:buSzPts val="2800"/>
            </a:pPr>
            <a:r>
              <a:rPr lang="en-US" dirty="0"/>
              <a:t>Accessed via the Exhibitor Resource Center </a:t>
            </a:r>
          </a:p>
        </p:txBody>
      </p:sp>
      <p:sp>
        <p:nvSpPr>
          <p:cNvPr id="120" name="Google Shape;120;p4"/>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3</a:t>
            </a:fld>
            <a:endParaRPr/>
          </a:p>
        </p:txBody>
      </p:sp>
    </p:spTree>
    <p:extLst>
      <p:ext uri="{BB962C8B-B14F-4D97-AF65-F5344CB8AC3E}">
        <p14:creationId xmlns:p14="http://schemas.microsoft.com/office/powerpoint/2010/main" val="332402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731520" y="357308"/>
            <a:ext cx="13167361" cy="1371604"/>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b="1" i="0" u="none" strike="noStrike" cap="none" dirty="0">
                <a:solidFill>
                  <a:srgbClr val="FFFFFF"/>
                </a:solidFill>
                <a:latin typeface="Arial"/>
                <a:ea typeface="Arial"/>
                <a:cs typeface="Arial"/>
                <a:sym typeface="Arial"/>
              </a:rPr>
              <a:t>RULES &amp; REGULATIONS</a:t>
            </a:r>
            <a:endParaRPr sz="4400" b="1" i="0" u="none" strike="noStrike" cap="none" dirty="0">
              <a:solidFill>
                <a:srgbClr val="FFFFFF"/>
              </a:solidFill>
              <a:latin typeface="Arial"/>
              <a:ea typeface="Arial"/>
              <a:cs typeface="Arial"/>
              <a:sym typeface="Arial"/>
            </a:endParaRPr>
          </a:p>
        </p:txBody>
      </p:sp>
      <p:sp>
        <p:nvSpPr>
          <p:cNvPr id="126" name="Google Shape;126;p5"/>
          <p:cNvSpPr txBox="1">
            <a:spLocks noGrp="1"/>
          </p:cNvSpPr>
          <p:nvPr>
            <p:ph type="body" idx="1"/>
          </p:nvPr>
        </p:nvSpPr>
        <p:spPr>
          <a:xfrm>
            <a:off x="731519" y="2402063"/>
            <a:ext cx="13192465" cy="5058610"/>
          </a:xfrm>
          <a:prstGeom prst="rect">
            <a:avLst/>
          </a:prstGeom>
          <a:noFill/>
          <a:ln>
            <a:noFill/>
          </a:ln>
        </p:spPr>
        <p:txBody>
          <a:bodyPr spcFirstLastPara="1" wrap="square" lIns="65300" tIns="65300" rIns="65300" bIns="65300" anchor="t" anchorCtr="0">
            <a:normAutofit/>
          </a:bodyPr>
          <a:lstStyle/>
          <a:p>
            <a:pPr marL="635000" indent="-457200">
              <a:spcBef>
                <a:spcPts val="0"/>
              </a:spcBef>
              <a:buSzPts val="2800"/>
            </a:pPr>
            <a:r>
              <a:rPr lang="en-US" dirty="0">
                <a:hlinkClick r:id="rId3"/>
              </a:rPr>
              <a:t>2025 Rules &amp; Regulations </a:t>
            </a:r>
            <a:endParaRPr lang="en-US" b="0" i="0" u="none" strike="noStrike" cap="none" dirty="0">
              <a:solidFill>
                <a:srgbClr val="808080"/>
              </a:solidFill>
              <a:latin typeface="Arial"/>
              <a:ea typeface="Arial"/>
              <a:cs typeface="Arial"/>
              <a:sym typeface="Arial"/>
            </a:endParaRPr>
          </a:p>
        </p:txBody>
      </p:sp>
      <p:sp>
        <p:nvSpPr>
          <p:cNvPr id="127" name="Google Shape;127;p5"/>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4</a:t>
            </a:fld>
            <a:endParaRPr/>
          </a:p>
        </p:txBody>
      </p:sp>
      <p:pic>
        <p:nvPicPr>
          <p:cNvPr id="4" name="Picture 3">
            <a:extLst>
              <a:ext uri="{FF2B5EF4-FFF2-40B4-BE49-F238E27FC236}">
                <a16:creationId xmlns:a16="http://schemas.microsoft.com/office/drawing/2014/main" id="{93A85A65-D8F0-8C2A-3C48-B33B94A6BF21}"/>
              </a:ext>
            </a:extLst>
          </p:cNvPr>
          <p:cNvPicPr>
            <a:picLocks noChangeAspect="1"/>
          </p:cNvPicPr>
          <p:nvPr/>
        </p:nvPicPr>
        <p:blipFill>
          <a:blip r:embed="rId4"/>
          <a:stretch>
            <a:fillRect/>
          </a:stretch>
        </p:blipFill>
        <p:spPr>
          <a:xfrm>
            <a:off x="0" y="2430684"/>
            <a:ext cx="6781552" cy="5155004"/>
          </a:xfrm>
          <a:prstGeom prst="rect">
            <a:avLst/>
          </a:prstGeom>
        </p:spPr>
      </p:pic>
      <p:pic>
        <p:nvPicPr>
          <p:cNvPr id="6" name="Picture 5">
            <a:extLst>
              <a:ext uri="{FF2B5EF4-FFF2-40B4-BE49-F238E27FC236}">
                <a16:creationId xmlns:a16="http://schemas.microsoft.com/office/drawing/2014/main" id="{AC3E35A0-C462-C666-24C8-64D9BA58B0B5}"/>
              </a:ext>
            </a:extLst>
          </p:cNvPr>
          <p:cNvPicPr>
            <a:picLocks noChangeAspect="1"/>
          </p:cNvPicPr>
          <p:nvPr/>
        </p:nvPicPr>
        <p:blipFill>
          <a:blip r:embed="rId5"/>
          <a:stretch>
            <a:fillRect/>
          </a:stretch>
        </p:blipFill>
        <p:spPr>
          <a:xfrm>
            <a:off x="6806655" y="3540303"/>
            <a:ext cx="7848848" cy="43950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dirty="0"/>
              <a:t>INLINE BOOTHS</a:t>
            </a:r>
            <a:endParaRPr sz="4400" b="1" i="0" u="none" strike="noStrike" cap="none" dirty="0">
              <a:solidFill>
                <a:srgbClr val="FFFFFF"/>
              </a:solidFill>
              <a:latin typeface="Arial"/>
              <a:ea typeface="Arial"/>
              <a:cs typeface="Arial"/>
              <a:sym typeface="Arial"/>
            </a:endParaRPr>
          </a:p>
        </p:txBody>
      </p:sp>
      <p:sp>
        <p:nvSpPr>
          <p:cNvPr id="2" name="Google Shape;119;p4">
            <a:extLst>
              <a:ext uri="{FF2B5EF4-FFF2-40B4-BE49-F238E27FC236}">
                <a16:creationId xmlns:a16="http://schemas.microsoft.com/office/drawing/2014/main" id="{C7A44C68-67FC-D9AB-53AF-8EB948B0F0CB}"/>
              </a:ext>
            </a:extLst>
          </p:cNvPr>
          <p:cNvSpPr txBox="1">
            <a:spLocks noGrp="1"/>
          </p:cNvSpPr>
          <p:nvPr>
            <p:ph type="body" idx="1"/>
          </p:nvPr>
        </p:nvSpPr>
        <p:spPr>
          <a:xfrm>
            <a:off x="731519" y="2402062"/>
            <a:ext cx="5428649" cy="5330233"/>
          </a:xfrm>
          <a:prstGeom prst="rect">
            <a:avLst/>
          </a:prstGeom>
          <a:noFill/>
          <a:ln>
            <a:noFill/>
          </a:ln>
        </p:spPr>
        <p:txBody>
          <a:bodyPr spcFirstLastPara="1" wrap="square" lIns="65300" tIns="65300" rIns="65300" bIns="65300" anchor="t" anchorCtr="0">
            <a:normAutofit/>
          </a:bodyPr>
          <a:lstStyle/>
          <a:p>
            <a:r>
              <a:rPr lang="en-US" sz="2800" dirty="0"/>
              <a:t>Exhibit fixtures should not obstruct sight lines of neighboring exhibitors.</a:t>
            </a:r>
          </a:p>
          <a:p>
            <a:r>
              <a:rPr lang="en-US" sz="2800" dirty="0"/>
              <a:t>Maximum of 8’ in the rear of the exhibit space.</a:t>
            </a:r>
          </a:p>
          <a:p>
            <a:r>
              <a:rPr lang="en-US" sz="2800" dirty="0"/>
              <a:t>Maximum of 4’ in the front 5’ of your booth within 10’ of a neighboring booth.</a:t>
            </a:r>
          </a:p>
          <a:p>
            <a:r>
              <a:rPr lang="en-US" sz="2800" dirty="0"/>
              <a:t>Hanging signs NOT permitted.</a:t>
            </a:r>
          </a:p>
        </p:txBody>
      </p:sp>
      <p:pic>
        <p:nvPicPr>
          <p:cNvPr id="5" name="Picture 4">
            <a:extLst>
              <a:ext uri="{FF2B5EF4-FFF2-40B4-BE49-F238E27FC236}">
                <a16:creationId xmlns:a16="http://schemas.microsoft.com/office/drawing/2014/main" id="{2CB9446B-965D-72A0-11DA-9AAF57031CC7}"/>
              </a:ext>
            </a:extLst>
          </p:cNvPr>
          <p:cNvPicPr>
            <a:picLocks noChangeAspect="1"/>
          </p:cNvPicPr>
          <p:nvPr/>
        </p:nvPicPr>
        <p:blipFill>
          <a:blip r:embed="rId3"/>
          <a:stretch>
            <a:fillRect/>
          </a:stretch>
        </p:blipFill>
        <p:spPr>
          <a:xfrm>
            <a:off x="7080346" y="2402062"/>
            <a:ext cx="1177817" cy="5612806"/>
          </a:xfrm>
          <a:prstGeom prst="rect">
            <a:avLst/>
          </a:prstGeom>
        </p:spPr>
      </p:pic>
      <p:pic>
        <p:nvPicPr>
          <p:cNvPr id="8" name="Picture 7">
            <a:extLst>
              <a:ext uri="{FF2B5EF4-FFF2-40B4-BE49-F238E27FC236}">
                <a16:creationId xmlns:a16="http://schemas.microsoft.com/office/drawing/2014/main" id="{E3EDA0DF-507E-965E-A6B2-8AD596678AC0}"/>
              </a:ext>
            </a:extLst>
          </p:cNvPr>
          <p:cNvPicPr>
            <a:picLocks noChangeAspect="1"/>
          </p:cNvPicPr>
          <p:nvPr/>
        </p:nvPicPr>
        <p:blipFill>
          <a:blip r:embed="rId4"/>
          <a:stretch>
            <a:fillRect/>
          </a:stretch>
        </p:blipFill>
        <p:spPr>
          <a:xfrm>
            <a:off x="9416084" y="2402062"/>
            <a:ext cx="3586683" cy="52975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800" b="1" i="0" u="none" strike="noStrike" cap="none" dirty="0">
                <a:solidFill>
                  <a:srgbClr val="FFFFFF"/>
                </a:solidFill>
                <a:latin typeface="Arial"/>
                <a:ea typeface="Arial"/>
                <a:cs typeface="Arial"/>
                <a:sym typeface="Arial"/>
              </a:rPr>
              <a:t>INLINE VIOLATION EXAMPLE</a:t>
            </a:r>
            <a:endParaRPr sz="4800" b="1" i="0" u="none" strike="noStrike" cap="none" dirty="0">
              <a:solidFill>
                <a:srgbClr val="FFFFFF"/>
              </a:solidFill>
              <a:latin typeface="Arial"/>
              <a:ea typeface="Arial"/>
              <a:cs typeface="Arial"/>
              <a:sym typeface="Arial"/>
            </a:endParaRPr>
          </a:p>
        </p:txBody>
      </p:sp>
      <p:pic>
        <p:nvPicPr>
          <p:cNvPr id="2" name="Picture 1">
            <a:extLst>
              <a:ext uri="{FF2B5EF4-FFF2-40B4-BE49-F238E27FC236}">
                <a16:creationId xmlns:a16="http://schemas.microsoft.com/office/drawing/2014/main" id="{7962299B-AAFD-ED2B-6F0C-0B6CD2CAE10B}"/>
              </a:ext>
            </a:extLst>
          </p:cNvPr>
          <p:cNvPicPr>
            <a:picLocks noChangeAspect="1"/>
          </p:cNvPicPr>
          <p:nvPr/>
        </p:nvPicPr>
        <p:blipFill>
          <a:blip r:embed="rId3"/>
          <a:stretch>
            <a:fillRect/>
          </a:stretch>
        </p:blipFill>
        <p:spPr>
          <a:xfrm>
            <a:off x="482831" y="2518390"/>
            <a:ext cx="6962775" cy="5067300"/>
          </a:xfrm>
          <a:prstGeom prst="rect">
            <a:avLst/>
          </a:prstGeom>
        </p:spPr>
      </p:pic>
      <p:pic>
        <p:nvPicPr>
          <p:cNvPr id="4" name="Picture 3">
            <a:extLst>
              <a:ext uri="{FF2B5EF4-FFF2-40B4-BE49-F238E27FC236}">
                <a16:creationId xmlns:a16="http://schemas.microsoft.com/office/drawing/2014/main" id="{6B06407B-5241-092F-5C40-2849E3643530}"/>
              </a:ext>
            </a:extLst>
          </p:cNvPr>
          <p:cNvPicPr>
            <a:picLocks noChangeAspect="1"/>
          </p:cNvPicPr>
          <p:nvPr/>
        </p:nvPicPr>
        <p:blipFill>
          <a:blip r:embed="rId4"/>
          <a:stretch>
            <a:fillRect/>
          </a:stretch>
        </p:blipFill>
        <p:spPr>
          <a:xfrm>
            <a:off x="8153400" y="2220404"/>
            <a:ext cx="4236720" cy="55858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31515" y="357308"/>
            <a:ext cx="12347100" cy="1371600"/>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dirty="0"/>
              <a:t>CORNER BOOTHS</a:t>
            </a:r>
            <a:endParaRPr sz="4800" b="1" i="0" u="none" strike="noStrike" cap="none" dirty="0">
              <a:solidFill>
                <a:srgbClr val="FFFFFF"/>
              </a:solidFill>
              <a:latin typeface="Arial"/>
              <a:ea typeface="Arial"/>
              <a:cs typeface="Arial"/>
              <a:sym typeface="Arial"/>
            </a:endParaRPr>
          </a:p>
        </p:txBody>
      </p:sp>
      <p:sp>
        <p:nvSpPr>
          <p:cNvPr id="119" name="Google Shape;119;p4"/>
          <p:cNvSpPr txBox="1">
            <a:spLocks noGrp="1"/>
          </p:cNvSpPr>
          <p:nvPr>
            <p:ph type="body" idx="1"/>
          </p:nvPr>
        </p:nvSpPr>
        <p:spPr>
          <a:xfrm>
            <a:off x="731520" y="2402062"/>
            <a:ext cx="5319940" cy="5183625"/>
          </a:xfrm>
          <a:prstGeom prst="rect">
            <a:avLst/>
          </a:prstGeom>
          <a:noFill/>
          <a:ln>
            <a:noFill/>
          </a:ln>
        </p:spPr>
        <p:txBody>
          <a:bodyPr spcFirstLastPara="1" wrap="square" lIns="65300" tIns="65300" rIns="65300" bIns="65300" anchor="t" anchorCtr="0">
            <a:normAutofit/>
          </a:bodyPr>
          <a:lstStyle/>
          <a:p>
            <a:r>
              <a:rPr lang="en-US" sz="2800" dirty="0"/>
              <a:t>Exhibit fixtures should not obstruct sight lines of neighboring exhibitors.</a:t>
            </a:r>
          </a:p>
          <a:p>
            <a:r>
              <a:rPr lang="en-US" sz="2800" dirty="0"/>
              <a:t>Maximum of 8’ in the rear of the exhibit space.</a:t>
            </a:r>
          </a:p>
          <a:p>
            <a:r>
              <a:rPr lang="en-US" sz="2800" dirty="0"/>
              <a:t>Maximum of 4’ in the front 5’ of your booth within 10’ of a neighboring booth.</a:t>
            </a:r>
          </a:p>
          <a:p>
            <a:r>
              <a:rPr lang="en-US" sz="2800" dirty="0"/>
              <a:t>Hanging signs NOT permitted.</a:t>
            </a:r>
          </a:p>
        </p:txBody>
      </p:sp>
      <p:sp>
        <p:nvSpPr>
          <p:cNvPr id="120" name="Google Shape;120;p4"/>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7</a:t>
            </a:fld>
            <a:endParaRPr/>
          </a:p>
        </p:txBody>
      </p:sp>
      <p:pic>
        <p:nvPicPr>
          <p:cNvPr id="4" name="Picture 3">
            <a:extLst>
              <a:ext uri="{FF2B5EF4-FFF2-40B4-BE49-F238E27FC236}">
                <a16:creationId xmlns:a16="http://schemas.microsoft.com/office/drawing/2014/main" id="{F1B783CC-075F-1FB4-20A5-D8BB33A4B638}"/>
              </a:ext>
            </a:extLst>
          </p:cNvPr>
          <p:cNvPicPr>
            <a:picLocks noChangeAspect="1"/>
          </p:cNvPicPr>
          <p:nvPr/>
        </p:nvPicPr>
        <p:blipFill>
          <a:blip r:embed="rId3"/>
          <a:stretch>
            <a:fillRect/>
          </a:stretch>
        </p:blipFill>
        <p:spPr>
          <a:xfrm>
            <a:off x="7630015" y="2215261"/>
            <a:ext cx="3876420" cy="5876488"/>
          </a:xfrm>
          <a:prstGeom prst="rect">
            <a:avLst/>
          </a:prstGeom>
        </p:spPr>
      </p:pic>
    </p:spTree>
    <p:extLst>
      <p:ext uri="{BB962C8B-B14F-4D97-AF65-F5344CB8AC3E}">
        <p14:creationId xmlns:p14="http://schemas.microsoft.com/office/powerpoint/2010/main" val="2948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731520" y="357308"/>
            <a:ext cx="13167361" cy="1371604"/>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b="1" i="0" u="none" strike="noStrike" cap="none" dirty="0">
                <a:solidFill>
                  <a:srgbClr val="FFFFFF"/>
                </a:solidFill>
                <a:latin typeface="Arial"/>
                <a:ea typeface="Arial"/>
                <a:cs typeface="Arial"/>
                <a:sym typeface="Arial"/>
              </a:rPr>
              <a:t>VIOLATION EXAMPLE</a:t>
            </a:r>
            <a:endParaRPr sz="4400" b="1" i="0" u="none" strike="noStrike" cap="none" dirty="0">
              <a:solidFill>
                <a:srgbClr val="FFFFFF"/>
              </a:solidFill>
              <a:latin typeface="Arial"/>
              <a:ea typeface="Arial"/>
              <a:cs typeface="Arial"/>
              <a:sym typeface="Arial"/>
            </a:endParaRPr>
          </a:p>
        </p:txBody>
      </p:sp>
      <p:sp>
        <p:nvSpPr>
          <p:cNvPr id="127" name="Google Shape;127;p5"/>
          <p:cNvSpPr txBox="1">
            <a:spLocks noGrp="1"/>
          </p:cNvSpPr>
          <p:nvPr>
            <p:ph type="sldNum" idx="4294967295"/>
          </p:nvPr>
        </p:nvSpPr>
        <p:spPr>
          <a:xfrm>
            <a:off x="13812293" y="7585688"/>
            <a:ext cx="252749" cy="349673"/>
          </a:xfrm>
          <a:prstGeom prst="rect">
            <a:avLst/>
          </a:prstGeom>
          <a:noFill/>
          <a:ln>
            <a:noFill/>
          </a:ln>
        </p:spPr>
        <p:txBody>
          <a:bodyPr spcFirstLastPara="1" wrap="square" lIns="65300" tIns="65300" rIns="65300" bIns="65300" anchor="ctr" anchorCtr="0">
            <a:spAutoFit/>
          </a:bodyPr>
          <a:lstStyle/>
          <a:p>
            <a:pPr marL="0" lvl="0" indent="0" algn="r" rtl="0">
              <a:lnSpc>
                <a:spcPct val="100000"/>
              </a:lnSpc>
              <a:spcBef>
                <a:spcPts val="0"/>
              </a:spcBef>
              <a:spcAft>
                <a:spcPts val="0"/>
              </a:spcAft>
              <a:buClr>
                <a:srgbClr val="888888"/>
              </a:buClr>
              <a:buSzPts val="1700"/>
              <a:buFont typeface="Calibri"/>
              <a:buNone/>
            </a:pPr>
            <a:fld id="{00000000-1234-1234-1234-123412341234}" type="slidenum">
              <a:rPr lang="en-US" sz="1700">
                <a:solidFill>
                  <a:srgbClr val="888888"/>
                </a:solidFill>
              </a:rPr>
              <a:t>8</a:t>
            </a:fld>
            <a:endParaRPr/>
          </a:p>
        </p:txBody>
      </p:sp>
      <p:pic>
        <p:nvPicPr>
          <p:cNvPr id="4" name="Picture 3">
            <a:extLst>
              <a:ext uri="{FF2B5EF4-FFF2-40B4-BE49-F238E27FC236}">
                <a16:creationId xmlns:a16="http://schemas.microsoft.com/office/drawing/2014/main" id="{1493DF2A-620B-DE64-B94F-87359A8EDAC7}"/>
              </a:ext>
            </a:extLst>
          </p:cNvPr>
          <p:cNvPicPr>
            <a:picLocks noChangeAspect="1"/>
          </p:cNvPicPr>
          <p:nvPr/>
        </p:nvPicPr>
        <p:blipFill>
          <a:blip r:embed="rId3"/>
          <a:stretch>
            <a:fillRect/>
          </a:stretch>
        </p:blipFill>
        <p:spPr>
          <a:xfrm>
            <a:off x="3172344" y="2402066"/>
            <a:ext cx="7883583" cy="5454051"/>
          </a:xfrm>
          <a:prstGeom prst="rect">
            <a:avLst/>
          </a:prstGeom>
        </p:spPr>
      </p:pic>
      <p:sp>
        <p:nvSpPr>
          <p:cNvPr id="5" name="Rectangle 4">
            <a:extLst>
              <a:ext uri="{FF2B5EF4-FFF2-40B4-BE49-F238E27FC236}">
                <a16:creationId xmlns:a16="http://schemas.microsoft.com/office/drawing/2014/main" id="{2C6218D8-742F-1A42-3678-0974C7145E6A}"/>
              </a:ext>
            </a:extLst>
          </p:cNvPr>
          <p:cNvSpPr/>
          <p:nvPr/>
        </p:nvSpPr>
        <p:spPr>
          <a:xfrm>
            <a:off x="6738523" y="3225540"/>
            <a:ext cx="3056022" cy="1431759"/>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53109"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65988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731520" y="357307"/>
            <a:ext cx="13167361" cy="1371607"/>
          </a:xfrm>
          <a:prstGeom prst="rect">
            <a:avLst/>
          </a:prstGeom>
          <a:noFill/>
          <a:ln>
            <a:noFill/>
          </a:ln>
        </p:spPr>
        <p:txBody>
          <a:bodyPr spcFirstLastPara="1" wrap="square" lIns="65300" tIns="65300" rIns="65300" bIns="65300" anchor="ctr" anchorCtr="0">
            <a:normAutofit/>
          </a:bodyPr>
          <a:lstStyle/>
          <a:p>
            <a:pPr marL="0" lvl="0" indent="0" algn="l" rtl="0">
              <a:lnSpc>
                <a:spcPct val="100000"/>
              </a:lnSpc>
              <a:spcBef>
                <a:spcPts val="0"/>
              </a:spcBef>
              <a:spcAft>
                <a:spcPts val="0"/>
              </a:spcAft>
              <a:buClr>
                <a:srgbClr val="FFFFFF"/>
              </a:buClr>
              <a:buSzPts val="4800"/>
              <a:buFont typeface="Arial"/>
              <a:buNone/>
            </a:pPr>
            <a:r>
              <a:rPr lang="en-US" sz="4400" b="1" i="0" u="none" strike="noStrike" cap="none" dirty="0">
                <a:solidFill>
                  <a:srgbClr val="FFFFFF"/>
                </a:solidFill>
                <a:latin typeface="Arial"/>
                <a:ea typeface="Arial"/>
                <a:cs typeface="Arial"/>
                <a:sym typeface="Arial"/>
              </a:rPr>
              <a:t>PENINSULA BOOTHS </a:t>
            </a:r>
            <a:endParaRPr sz="4400" b="1" i="0" u="none" strike="noStrike" cap="none" dirty="0">
              <a:solidFill>
                <a:srgbClr val="FFFFFF"/>
              </a:solidFill>
              <a:latin typeface="Arial"/>
              <a:ea typeface="Arial"/>
              <a:cs typeface="Arial"/>
              <a:sym typeface="Arial"/>
            </a:endParaRPr>
          </a:p>
        </p:txBody>
      </p:sp>
      <p:sp>
        <p:nvSpPr>
          <p:cNvPr id="2" name="Google Shape;119;p4">
            <a:extLst>
              <a:ext uri="{FF2B5EF4-FFF2-40B4-BE49-F238E27FC236}">
                <a16:creationId xmlns:a16="http://schemas.microsoft.com/office/drawing/2014/main" id="{C7A44C68-67FC-D9AB-53AF-8EB948B0F0CB}"/>
              </a:ext>
            </a:extLst>
          </p:cNvPr>
          <p:cNvSpPr txBox="1">
            <a:spLocks noGrp="1"/>
          </p:cNvSpPr>
          <p:nvPr>
            <p:ph type="body" idx="1"/>
          </p:nvPr>
        </p:nvSpPr>
        <p:spPr>
          <a:xfrm>
            <a:off x="731519" y="2402062"/>
            <a:ext cx="5428649" cy="5330233"/>
          </a:xfrm>
          <a:prstGeom prst="rect">
            <a:avLst/>
          </a:prstGeom>
          <a:noFill/>
          <a:ln>
            <a:noFill/>
          </a:ln>
        </p:spPr>
        <p:txBody>
          <a:bodyPr spcFirstLastPara="1" wrap="square" lIns="65300" tIns="65300" rIns="65300" bIns="65300" anchor="t" anchorCtr="0">
            <a:normAutofit/>
          </a:bodyPr>
          <a:lstStyle/>
          <a:p>
            <a:r>
              <a:rPr lang="en-US" dirty="0"/>
              <a:t>Open on three sides with inline booths behind it.</a:t>
            </a:r>
          </a:p>
          <a:p>
            <a:r>
              <a:rPr lang="en-US" dirty="0">
                <a:sym typeface="Calibri"/>
              </a:rPr>
              <a:t>Backwall is restricted to 4’ in height within 5’ of the aisle and 10’ of the adjoining booths.</a:t>
            </a:r>
          </a:p>
          <a:p>
            <a:r>
              <a:rPr lang="en-US" dirty="0">
                <a:sym typeface="Calibri"/>
              </a:rPr>
              <a:t>Backwall side that faces inline booths must be finished and cannot contain copy/branding.</a:t>
            </a:r>
          </a:p>
          <a:p>
            <a:r>
              <a:rPr lang="en-US" dirty="0">
                <a:sym typeface="Calibri"/>
              </a:rPr>
              <a:t>Hanging signs permitted.</a:t>
            </a:r>
            <a:endParaRPr lang="en-US" dirty="0"/>
          </a:p>
        </p:txBody>
      </p:sp>
      <p:pic>
        <p:nvPicPr>
          <p:cNvPr id="4" name="Picture 3">
            <a:extLst>
              <a:ext uri="{FF2B5EF4-FFF2-40B4-BE49-F238E27FC236}">
                <a16:creationId xmlns:a16="http://schemas.microsoft.com/office/drawing/2014/main" id="{6DB0A171-3A1D-111B-44BC-773361D9743F}"/>
              </a:ext>
            </a:extLst>
          </p:cNvPr>
          <p:cNvPicPr>
            <a:picLocks noChangeAspect="1"/>
          </p:cNvPicPr>
          <p:nvPr/>
        </p:nvPicPr>
        <p:blipFill>
          <a:blip r:embed="rId3"/>
          <a:stretch>
            <a:fillRect/>
          </a:stretch>
        </p:blipFill>
        <p:spPr>
          <a:xfrm>
            <a:off x="7476430" y="2157984"/>
            <a:ext cx="3983152" cy="6071616"/>
          </a:xfrm>
          <a:prstGeom prst="rect">
            <a:avLst/>
          </a:prstGeom>
        </p:spPr>
      </p:pic>
    </p:spTree>
    <p:extLst>
      <p:ext uri="{BB962C8B-B14F-4D97-AF65-F5344CB8AC3E}">
        <p14:creationId xmlns:p14="http://schemas.microsoft.com/office/powerpoint/2010/main" val="404383048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3363</Words>
  <Application>Microsoft Office PowerPoint</Application>
  <PresentationFormat>Custom</PresentationFormat>
  <Paragraphs>227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Symbol</vt:lpstr>
      <vt:lpstr>Arial</vt:lpstr>
      <vt:lpstr>Calibri</vt:lpstr>
      <vt:lpstr>Helvetica Neue</vt:lpstr>
      <vt:lpstr>Office Theme</vt:lpstr>
      <vt:lpstr>PowerPoint Presentation</vt:lpstr>
      <vt:lpstr>AGENDA</vt:lpstr>
      <vt:lpstr>EMAIL COMMUNICATION</vt:lpstr>
      <vt:lpstr>RULES &amp; REGULATIONS</vt:lpstr>
      <vt:lpstr>INLINE BOOTHS</vt:lpstr>
      <vt:lpstr>INLINE VIOLATION EXAMPLE</vt:lpstr>
      <vt:lpstr>CORNER BOOTHS</vt:lpstr>
      <vt:lpstr>VIOLATION EXAMPLE</vt:lpstr>
      <vt:lpstr>PENINSULA BOOTHS </vt:lpstr>
      <vt:lpstr>PENINSULA VIOLATION EXAMPLE</vt:lpstr>
      <vt:lpstr>ISLAND BOOTHS</vt:lpstr>
      <vt:lpstr>ISLAND VIOLATION EXAMPLE</vt:lpstr>
      <vt:lpstr>BOOTH DIAGRAMS </vt:lpstr>
      <vt:lpstr>BOOTH SIGNAGE &amp; DISPLAY RULES</vt:lpstr>
      <vt:lpstr>VIOLATION NOTICES</vt:lpstr>
      <vt:lpstr>IMPORTANT DATES</vt:lpstr>
      <vt:lpstr>IMPORTANT DATES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Kwasniak</dc:creator>
  <cp:lastModifiedBy>Kelsey Kwasniak</cp:lastModifiedBy>
  <cp:revision>32</cp:revision>
  <dcterms:modified xsi:type="dcterms:W3CDTF">2024-10-09T18:38:14Z</dcterms:modified>
</cp:coreProperties>
</file>